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2" r:id="rId6"/>
    <p:sldId id="263" r:id="rId7"/>
    <p:sldId id="265" r:id="rId8"/>
    <p:sldId id="270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3" autoAdjust="0"/>
  </p:normalViewPr>
  <p:slideViewPr>
    <p:cSldViewPr snapToGrid="0">
      <p:cViewPr varScale="1">
        <p:scale>
          <a:sx n="64" d="100"/>
          <a:sy n="64" d="100"/>
        </p:scale>
        <p:origin x="6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401860925223658E-3"/>
          <c:y val="1.3467992044340448E-2"/>
          <c:w val="0.97220820695630061"/>
          <c:h val="0.98594318098064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9A-401D-B1D8-393DEF2B1F8C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F4A-4E1E-906E-31D4EAC5A5FF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4A-4E1E-906E-31D4EAC5A5FF}"/>
              </c:ext>
            </c:extLst>
          </c:dPt>
          <c:dPt>
            <c:idx val="3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F4A-4E1E-906E-31D4EAC5A5F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4A-4E1E-906E-31D4EAC5A5FF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192.6</c:v>
                </c:pt>
                <c:pt idx="1">
                  <c:v>15.1</c:v>
                </c:pt>
                <c:pt idx="2">
                  <c:v>77.3</c:v>
                </c:pt>
                <c:pt idx="3">
                  <c:v>306.12049999999999</c:v>
                </c:pt>
                <c:pt idx="4">
                  <c:v>114.3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4A-4E1E-906E-31D4EAC5A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31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40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65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17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977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5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319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07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74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90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50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79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50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803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43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2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96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37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5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93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6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4B6D-AB1D-4787-9EA5-50992055D279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60702-0E30-4C10-9C91-FF9C3C865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54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03A7B-1412-404A-9A9A-95FA6A82AEC7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19.03.2019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3150F-7B3F-4376-A702-014A2F6D7C4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35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48799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25663" y="4761113"/>
            <a:ext cx="5740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  <a:latin typeface="+mj-lt"/>
              </a:rPr>
              <a:t>Региональные проекты:</a:t>
            </a:r>
            <a:endParaRPr lang="ru-RU" sz="4400" dirty="0">
              <a:latin typeface="+mj-lt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14605" y="5411755"/>
            <a:ext cx="11467324" cy="1669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Магадан, 2019 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1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6473" y="5065849"/>
            <a:ext cx="8579050" cy="165576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ЭКОЛОГИЯ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47" y="-9679"/>
            <a:ext cx="5598251" cy="376505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0" y="3755380"/>
            <a:ext cx="1219199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6593745" y="-9680"/>
            <a:ext cx="4" cy="376506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лнце 8"/>
          <p:cNvSpPr/>
          <p:nvPr/>
        </p:nvSpPr>
        <p:spPr>
          <a:xfrm>
            <a:off x="4544286" y="2861952"/>
            <a:ext cx="1820411" cy="1786855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15240" y="2668593"/>
            <a:ext cx="2278504" cy="217357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14407498"/>
              </p:ext>
            </p:extLst>
          </p:nvPr>
        </p:nvGraphicFramePr>
        <p:xfrm>
          <a:off x="7912880" y="2225146"/>
          <a:ext cx="3825194" cy="3777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67" name="Прямоугольник 2066"/>
          <p:cNvSpPr/>
          <p:nvPr/>
        </p:nvSpPr>
        <p:spPr>
          <a:xfrm>
            <a:off x="7873290" y="6275351"/>
            <a:ext cx="1952187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66861" y="6569061"/>
            <a:ext cx="1952186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866861" y="5922245"/>
            <a:ext cx="4414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377,3 млн. руб.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федеральный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328,1 млн. руб.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областной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0" y="908721"/>
            <a:ext cx="409575" cy="4772025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ÑÐºÐ¾Ð»Ð¾Ð³Ð¸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03" y="105383"/>
            <a:ext cx="757158" cy="7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8703" y="127909"/>
            <a:ext cx="280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/>
              </a:rPr>
              <a:t>НАЦИОНАЛЬНЫЙ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ПРОЕКТ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/>
              </a:rPr>
              <a:t>ЭКОЛОГИЯ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3812" y="797667"/>
            <a:ext cx="111421" cy="1028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136" y="947539"/>
            <a:ext cx="464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 : 01.01.2019-31.12.2024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845" y="1296252"/>
            <a:ext cx="336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ЦЕЛИ и ЦЕЛЕВЫЕ ПОКАЗАТЕЛИ: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2709" y="1581066"/>
            <a:ext cx="47463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Формирование комплексной системы обращения с твердыми коммунальными отходами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9270" y="194353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>
                <a:solidFill>
                  <a:prstClr val="black"/>
                </a:solidFill>
              </a:rPr>
              <a:t>Ликвидация накопленного в результате прошлой экономической деятельности экологического вреда окружающей среде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2709" y="238718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Модернизация систем водоснабжения и водоподготовки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43242" y="300059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</a:rPr>
              <a:t>Создание инфраструктуры для экологического туризма в национальных парках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45" y="1610072"/>
            <a:ext cx="425594" cy="171942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84620" y="3407952"/>
            <a:ext cx="6967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РЕГИОНАЛЬНЫЕ ПРОЕКТЫ, ВХОДЯЩИЕ В НАЦИОНАЛЬНЫЙ ПРОЕКТ: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5614" y="377436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/>
              </a:rPr>
              <a:t>Комплексная система обращения с твердыми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Calibri" panose="020F0502020204030204"/>
              </a:rPr>
              <a:t>коммунальными отходами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4377" y="4164596"/>
            <a:ext cx="5341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Чистая страна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064" y="4613368"/>
            <a:ext cx="972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Чистая вода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8863" y="4989786"/>
            <a:ext cx="13913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Сохранение лесов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4620" y="5260088"/>
            <a:ext cx="3745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Сохранение биологического разнообразия и развитие экологического туризма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06" y="1620985"/>
            <a:ext cx="200498" cy="3312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25" y="3026814"/>
            <a:ext cx="200498" cy="331257"/>
          </a:xfrm>
          <a:prstGeom prst="rect">
            <a:avLst/>
          </a:prstGeom>
        </p:spPr>
      </p:pic>
      <p:sp>
        <p:nvSpPr>
          <p:cNvPr id="2056" name="TextBox 2055"/>
          <p:cNvSpPr txBox="1"/>
          <p:nvPr/>
        </p:nvSpPr>
        <p:spPr>
          <a:xfrm>
            <a:off x="7319271" y="60491"/>
            <a:ext cx="1236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Д. Е. Косов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 председателя Правительства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7671" y="48363"/>
            <a:ext cx="1319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О. В. Косолапов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Министр природных ресурсов и экологии Магаданской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02586" y="23342"/>
            <a:ext cx="1606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Администратор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Н.Н. Морозова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Начальник отдела ГЭН, ООС И ЭЭ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министерства природных ресурсов и экологии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58885" y="1650650"/>
            <a:ext cx="385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БЮДЖЕТ РЕГИОНАЛЬНОГО ПРОЕКТА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771211" y="3451792"/>
            <a:ext cx="20768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705,4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8" name="Скругленный прямоугольник 2067"/>
          <p:cNvSpPr/>
          <p:nvPr/>
        </p:nvSpPr>
        <p:spPr>
          <a:xfrm>
            <a:off x="3767524" y="3893653"/>
            <a:ext cx="3364562" cy="2769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645297" y="4215225"/>
            <a:ext cx="3383453" cy="28441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610097" y="4522116"/>
            <a:ext cx="3519547" cy="44194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988089" y="4987458"/>
            <a:ext cx="3533038" cy="29906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230202" y="5387856"/>
            <a:ext cx="3153426" cy="27699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Прямоугольник 2068"/>
          <p:cNvSpPr/>
          <p:nvPr/>
        </p:nvSpPr>
        <p:spPr>
          <a:xfrm>
            <a:off x="3775500" y="3865255"/>
            <a:ext cx="3411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192,6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млн/средства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0" name="Прямоугольник 2069"/>
          <p:cNvSpPr/>
          <p:nvPr/>
        </p:nvSpPr>
        <p:spPr>
          <a:xfrm>
            <a:off x="1659837" y="4202584"/>
            <a:ext cx="3339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114,3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млн/средства областного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Прямоугольник 2070"/>
          <p:cNvSpPr/>
          <p:nvPr/>
        </p:nvSpPr>
        <p:spPr>
          <a:xfrm>
            <a:off x="1614420" y="4486168"/>
            <a:ext cx="35869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млн/средства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6,1 млн/средства областного бюджета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2" name="Прямоугольник 2071"/>
          <p:cNvSpPr/>
          <p:nvPr/>
        </p:nvSpPr>
        <p:spPr>
          <a:xfrm>
            <a:off x="2025727" y="4983534"/>
            <a:ext cx="35296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77,3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млн/средства федерального бюджета</a:t>
            </a:r>
          </a:p>
        </p:txBody>
      </p:sp>
      <p:sp>
        <p:nvSpPr>
          <p:cNvPr id="2073" name="Прямоугольник 2072"/>
          <p:cNvSpPr/>
          <p:nvPr/>
        </p:nvSpPr>
        <p:spPr>
          <a:xfrm>
            <a:off x="4171310" y="5368674"/>
            <a:ext cx="330475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400" b="1" noProof="0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15,1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млн/средства </a:t>
            </a:r>
            <a:r>
              <a:rPr lang="ru-RU" sz="1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</a:t>
            </a:r>
            <a:r>
              <a:rPr 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="1" noProof="0" dirty="0" smtClean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261" y="556978"/>
            <a:ext cx="556017" cy="55243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45233" y="833875"/>
            <a:ext cx="5794310" cy="1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26478" y="2699934"/>
            <a:ext cx="6112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ru-RU" sz="1200" dirty="0">
                <a:solidFill>
                  <a:prstClr val="black"/>
                </a:solidFill>
              </a:rPr>
              <a:t>Обеспечение баланса выбытия и воспроизводства лесов в соотношении 100% к 2024 году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06" y="1981792"/>
            <a:ext cx="200498" cy="3312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84" y="2360050"/>
            <a:ext cx="200498" cy="33125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06" y="2696501"/>
            <a:ext cx="200498" cy="33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ÐºÐ¾Ð»Ð¾Ð³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33" y="102780"/>
            <a:ext cx="757158" cy="7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8034629" y="5625307"/>
            <a:ext cx="1952186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Прямоугольник 2066"/>
          <p:cNvSpPr/>
          <p:nvPr/>
        </p:nvSpPr>
        <p:spPr>
          <a:xfrm>
            <a:off x="8034628" y="5369022"/>
            <a:ext cx="1952187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3812" y="797667"/>
            <a:ext cx="111421" cy="1028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136" y="947539"/>
            <a:ext cx="464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 : 01.01.2019-31.12.2024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845" y="1296252"/>
            <a:ext cx="336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ЦЕЛИ и ЦЕЛЕВЫЕ ПОКАЗАТЕЛИ: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3242" y="1640055"/>
            <a:ext cx="6536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</a:rPr>
              <a:t>Целью проекта является формирование </a:t>
            </a:r>
            <a:r>
              <a:rPr lang="ru-RU" sz="2000" b="1" dirty="0">
                <a:solidFill>
                  <a:prstClr val="black"/>
                </a:solidFill>
              </a:rPr>
              <a:t>комплексной системы обращения с твердыми коммунальными </a:t>
            </a:r>
            <a:r>
              <a:rPr lang="ru-RU" sz="2000" b="1" dirty="0" smtClean="0">
                <a:solidFill>
                  <a:prstClr val="black"/>
                </a:solidFill>
              </a:rPr>
              <a:t>отходами</a:t>
            </a:r>
          </a:p>
          <a:p>
            <a:pPr lvl="0"/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7319271" y="60491"/>
            <a:ext cx="1236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Д. Е. Косов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 председателя Правительства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7671" y="48363"/>
            <a:ext cx="1319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О. В. Косолапов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Министр природных ресурсов и экологии Магаданской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02586" y="23342"/>
            <a:ext cx="1606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Администратор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Н.Н. Морозова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Начальник отдела ГЭН, ООС И ЭЭ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министерства природных ресурсов и экологии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58884" y="2434955"/>
            <a:ext cx="385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БЮДЖЕТ РЕГИОНАЛЬНОГО ПРОЕКТА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82060" y="3666224"/>
            <a:ext cx="3231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192,6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023458" y="5010218"/>
            <a:ext cx="372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 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руб.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федеральный бюджет</a:t>
            </a:r>
          </a:p>
          <a:p>
            <a:pPr lvl="0">
              <a:defRPr/>
            </a:pP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192,6 млн. руб.</a:t>
            </a:r>
            <a:r>
              <a:rPr lang="ru-RU" b="1" dirty="0" smtClean="0">
                <a:solidFill>
                  <a:srgbClr val="5B9BD5">
                    <a:lumMod val="75000"/>
                  </a:srgbClr>
                </a:solidFill>
              </a:rPr>
              <a:t>         -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областной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Прямоугольник 2068"/>
          <p:cNvSpPr/>
          <p:nvPr/>
        </p:nvSpPr>
        <p:spPr>
          <a:xfrm>
            <a:off x="5903203" y="3871522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0" name="Прямоугольник 2069"/>
          <p:cNvSpPr/>
          <p:nvPr/>
        </p:nvSpPr>
        <p:spPr>
          <a:xfrm>
            <a:off x="5440325" y="4195365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Прямоугольник 2070"/>
          <p:cNvSpPr/>
          <p:nvPr/>
        </p:nvSpPr>
        <p:spPr>
          <a:xfrm>
            <a:off x="1816444" y="4597978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2" name="Прямоугольник 2071"/>
          <p:cNvSpPr/>
          <p:nvPr/>
        </p:nvSpPr>
        <p:spPr>
          <a:xfrm>
            <a:off x="2165346" y="4983846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4" name="Прямоугольник 2073"/>
          <p:cNvSpPr/>
          <p:nvPr/>
        </p:nvSpPr>
        <p:spPr>
          <a:xfrm>
            <a:off x="6181315" y="5831556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53 562,2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261" y="556978"/>
            <a:ext cx="556017" cy="55243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45233" y="833875"/>
            <a:ext cx="5794310" cy="1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87778" y="51963"/>
            <a:ext cx="37190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Calibri" panose="020F0502020204030204"/>
              </a:rPr>
              <a:t>РЕГИОНАЛЬНЫЙ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 ПРОЕКТ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00B050"/>
                </a:solidFill>
                <a:latin typeface="Calibri" panose="020F0502020204030204"/>
              </a:rPr>
              <a:t>Комплексная система обращения с твердыми коммунальными отходами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" y="962343"/>
            <a:ext cx="476250" cy="742950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132220"/>
              </p:ext>
            </p:extLst>
          </p:nvPr>
        </p:nvGraphicFramePr>
        <p:xfrm>
          <a:off x="516135" y="2619621"/>
          <a:ext cx="6803135" cy="4119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3135">
                  <a:extLst>
                    <a:ext uri="{9D8B030D-6E8A-4147-A177-3AD203B41FA5}">
                      <a16:colId xmlns:a16="http://schemas.microsoft.com/office/drawing/2014/main" val="2231469402"/>
                    </a:ext>
                  </a:extLst>
                </a:gridCol>
              </a:tblGrid>
              <a:tr h="41194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показатели:</a:t>
                      </a:r>
                      <a:endParaRPr lang="en-US" sz="1800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снижение доли твердых коммунальных отходов, направленных на утилизацию, в общем объеме образованных твердых коммунальных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отходов%;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снижение доли твердых коммунальных отходов, направленных на обработку в общем объеме образованных твердых коммунальных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отходов %;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увеличение доли российского оборудования путем снижения доли импортного оборудования для обработки, утилизации и обезвреживания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отходов %;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разработка электронной модели территориальной схемы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обращения с отходами, в том числе с твердыми коммунальными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отходами.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45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ÑÐºÐ¾Ð»Ð¾Ð³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03" y="113119"/>
            <a:ext cx="757158" cy="7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>
            <a:off x="8023458" y="5539168"/>
            <a:ext cx="1952186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7" name="Прямоугольник 2066"/>
          <p:cNvSpPr/>
          <p:nvPr/>
        </p:nvSpPr>
        <p:spPr>
          <a:xfrm>
            <a:off x="8023458" y="5278641"/>
            <a:ext cx="1952187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33812" y="797667"/>
            <a:ext cx="111421" cy="1028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136" y="947539"/>
            <a:ext cx="464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 : 01.01.2019-31.12.2024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845" y="1296252"/>
            <a:ext cx="336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ЦЕЛИ и ЦЕЛЕВЫЕ ПОКАЗАТЕЛИ: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7509" y="1537903"/>
            <a:ext cx="68160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 smtClean="0"/>
              <a:t>Целью проекта является ликвидация </a:t>
            </a:r>
            <a:r>
              <a:rPr lang="ru-RU" sz="2200" b="1" dirty="0"/>
              <a:t>накопленного в результате прошлой экономической деятельности экологического вреда окружающей среде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7319271" y="60491"/>
            <a:ext cx="12361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Д. Е. Косов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 председателя Правительства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67671" y="48363"/>
            <a:ext cx="1319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О. В. Косолапов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Министр природных ресурсов и экологии Магаданской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202586" y="23342"/>
            <a:ext cx="1606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Администратор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Н.Н. Морозова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Начальник отдела ГЭН, ООС И ЭЭ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министерства природных ресурсов и экологии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58884" y="2434955"/>
            <a:ext cx="385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БЮДЖЕТ РЕГИОНАЛЬНОГО ПРОЕКТА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94789" y="3666224"/>
            <a:ext cx="3205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114,3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млн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руб.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023458" y="4939004"/>
            <a:ext cx="372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ИСТОЧНИКИ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 млн.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руб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-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федеральный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114,3 млн. руб.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областной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9" name="Прямоугольник 2068"/>
          <p:cNvSpPr/>
          <p:nvPr/>
        </p:nvSpPr>
        <p:spPr>
          <a:xfrm>
            <a:off x="5903203" y="3871522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0" name="Прямоугольник 2069"/>
          <p:cNvSpPr/>
          <p:nvPr/>
        </p:nvSpPr>
        <p:spPr>
          <a:xfrm>
            <a:off x="5440325" y="4195365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Прямоугольник 2070"/>
          <p:cNvSpPr/>
          <p:nvPr/>
        </p:nvSpPr>
        <p:spPr>
          <a:xfrm>
            <a:off x="1816444" y="4597978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2" name="Прямоугольник 2071"/>
          <p:cNvSpPr/>
          <p:nvPr/>
        </p:nvSpPr>
        <p:spPr>
          <a:xfrm>
            <a:off x="2165346" y="4983846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4" name="Прямоугольник 2073"/>
          <p:cNvSpPr/>
          <p:nvPr/>
        </p:nvSpPr>
        <p:spPr>
          <a:xfrm>
            <a:off x="6181315" y="5831556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53 562,2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261" y="556978"/>
            <a:ext cx="556017" cy="55243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45233" y="833875"/>
            <a:ext cx="5794310" cy="1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233812" y="125706"/>
            <a:ext cx="3719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/>
              </a:rPr>
              <a:t>РЕГИОНАЛЬНЫЙ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 ПРОЕКТ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/>
              </a:rPr>
              <a:t>ЧИСТАЯ СТРАНА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" y="962343"/>
            <a:ext cx="476250" cy="742950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50445"/>
              </p:ext>
            </p:extLst>
          </p:nvPr>
        </p:nvGraphicFramePr>
        <p:xfrm>
          <a:off x="516135" y="2619621"/>
          <a:ext cx="6803135" cy="41194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03135">
                  <a:extLst>
                    <a:ext uri="{9D8B030D-6E8A-4147-A177-3AD203B41FA5}">
                      <a16:colId xmlns:a16="http://schemas.microsoft.com/office/drawing/2014/main" val="2231469402"/>
                    </a:ext>
                  </a:extLst>
                </a:gridCol>
              </a:tblGrid>
              <a:tr h="411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ликвидация всех выявленных на 1 января 2018 г. несанкционированных свалок в границах городов, шт.;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ликвидация наиболее опасных объектов накопленного экологического вреда, шт.;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 увеличение численности населения, качество жизни которого улучшится в связи с ликвидацией и рекультивацией объектов накопленного вреда окружающей среде, тыс. чел.;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4) увеличение площади восстановленных, в том числе </a:t>
                      </a:r>
                      <a:r>
                        <a:rPr lang="ru-RU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рекультивированных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земель подверженных негативному воздействию накопленного вреда окружающей среде,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452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00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Прямоугольник 2066"/>
          <p:cNvSpPr/>
          <p:nvPr/>
        </p:nvSpPr>
        <p:spPr>
          <a:xfrm>
            <a:off x="7875273" y="5557884"/>
            <a:ext cx="1952187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75273" y="5017053"/>
            <a:ext cx="1952186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ÐÐ°ÑÑÐ¸Ð½ÐºÐ¸ Ð¿Ð¾ Ð·Ð°Ð¿ÑÐ¾ÑÑ ÑÐºÐ¾Ð»Ð¾Ð³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11" y="113205"/>
            <a:ext cx="757158" cy="7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33812" y="797667"/>
            <a:ext cx="111421" cy="1028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136" y="947539"/>
            <a:ext cx="464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 : 01.01.2019-31.12.2024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845" y="1296252"/>
            <a:ext cx="336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ЦЕЛИ и ЦЕЛЕВЫЕ ПОКАЗАТЕЛИ: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3241" y="1640055"/>
            <a:ext cx="6935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/>
              <a:t>Повышение качества питьевой воды для населения к 31.12.2024 года не менее 99,0 %, снижение протяженности ветхих и аварийных сетей инженерной инфраструктуры на 713,0 км или на 95,0 %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7232327" y="52346"/>
            <a:ext cx="13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Ю. А. Бодяев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 председателя Правительства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95034" y="25948"/>
            <a:ext cx="1764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Д. А. Кулаков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 министра</a:t>
            </a:r>
            <a:r>
              <a:rPr lang="ru-RU" sz="1200" dirty="0" smtClean="0">
                <a:latin typeface="Calibri" panose="020F0502020204030204"/>
              </a:rPr>
              <a:t>-руководитель управления жилищно-коммунального хозяйства министерства строительства, ЖКХ и энергетики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98829" y="52346"/>
            <a:ext cx="2215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Администратор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И.В.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Кокошко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руководителя управления энергетики – начальник отдела коммунальной инфраструктуры и ТЭК министерства строительства, ЖКХ и энергетики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58884" y="2434955"/>
            <a:ext cx="385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БЮДЖЕТ РЕГИОНАЛЬНОГО ПРОЕКТА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82061" y="3274302"/>
            <a:ext cx="3231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306,1 млн. руб.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9" name="Прямоугольник 2068"/>
          <p:cNvSpPr/>
          <p:nvPr/>
        </p:nvSpPr>
        <p:spPr>
          <a:xfrm>
            <a:off x="5903203" y="3871522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0" name="Прямоугольник 2069"/>
          <p:cNvSpPr/>
          <p:nvPr/>
        </p:nvSpPr>
        <p:spPr>
          <a:xfrm>
            <a:off x="5440325" y="4195365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Прямоугольник 2070"/>
          <p:cNvSpPr/>
          <p:nvPr/>
        </p:nvSpPr>
        <p:spPr>
          <a:xfrm>
            <a:off x="1816444" y="4597978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2" name="Прямоугольник 2071"/>
          <p:cNvSpPr/>
          <p:nvPr/>
        </p:nvSpPr>
        <p:spPr>
          <a:xfrm>
            <a:off x="2165346" y="4983846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4" name="Прямоугольник 2073"/>
          <p:cNvSpPr/>
          <p:nvPr/>
        </p:nvSpPr>
        <p:spPr>
          <a:xfrm>
            <a:off x="6181315" y="5831556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53 562,2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261" y="556978"/>
            <a:ext cx="556017" cy="55243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45233" y="833875"/>
            <a:ext cx="5794310" cy="1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74151" y="186352"/>
            <a:ext cx="4541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00B050"/>
                </a:solidFill>
              </a:rPr>
              <a:t>РЕГИОНАЛЬНЫЙ ПРОЕКТ</a:t>
            </a:r>
          </a:p>
          <a:p>
            <a:pPr lvl="0">
              <a:defRPr/>
            </a:pPr>
            <a:r>
              <a:rPr lang="ru-RU" b="1" dirty="0">
                <a:solidFill>
                  <a:srgbClr val="00B050"/>
                </a:solidFill>
              </a:rPr>
              <a:t>ЧИСТАЯ </a:t>
            </a:r>
            <a:r>
              <a:rPr lang="ru-RU" b="1" dirty="0" smtClean="0">
                <a:solidFill>
                  <a:srgbClr val="00B050"/>
                </a:solidFill>
              </a:rPr>
              <a:t>ВОДА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" y="962343"/>
            <a:ext cx="476250" cy="742950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528345"/>
              </p:ext>
            </p:extLst>
          </p:nvPr>
        </p:nvGraphicFramePr>
        <p:xfrm>
          <a:off x="374151" y="3135893"/>
          <a:ext cx="7219676" cy="3695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9676">
                  <a:extLst>
                    <a:ext uri="{9D8B030D-6E8A-4147-A177-3AD203B41FA5}">
                      <a16:colId xmlns:a16="http://schemas.microsoft.com/office/drawing/2014/main" val="2231469402"/>
                    </a:ext>
                  </a:extLst>
                </a:gridCol>
              </a:tblGrid>
              <a:tr h="36959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 Увеличение доли населения Магаданской области, обеспеченного качественной питьевой водой из систем централизованного водоснабжения.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 Увеличение доли городского населения Магаданской области, обеспеченного качественной питьевой водой из систем централизованного водоснабжения.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Построены и реконструированы крупные объекты питьевого водоснабжения, предусмотренные муниципальными программами, нарастающим итогом, ед.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 Построены и реконструированы крупные объекты питьевого водоснабжения, предусмотренные муниципальными программами, нарастающим итогом, км. 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452908"/>
                  </a:ext>
                </a:extLst>
              </a:tr>
            </a:tbl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7906527" y="4680721"/>
            <a:ext cx="372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ИСТОЧНИКИ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 -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федеральный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6,1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  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областной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Прямоугольник 2066"/>
          <p:cNvSpPr/>
          <p:nvPr/>
        </p:nvSpPr>
        <p:spPr>
          <a:xfrm>
            <a:off x="7875273" y="5557884"/>
            <a:ext cx="1952187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75273" y="5017053"/>
            <a:ext cx="1952186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ÐÐ°ÑÑÐ¸Ð½ÐºÐ¸ Ð¿Ð¾ Ð·Ð°Ð¿ÑÐ¾ÑÑ ÑÐºÐ¾Ð»Ð¾Ð³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11" y="113205"/>
            <a:ext cx="757158" cy="7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33812" y="797667"/>
            <a:ext cx="111421" cy="1028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136" y="947539"/>
            <a:ext cx="464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 : 01.01.2019-31.12.2024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845" y="1296252"/>
            <a:ext cx="336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ЦЕЛИ и ЦЕЛЕВЫЕ ПОКАЗАТЕЛИ: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3780" y="1879268"/>
            <a:ext cx="6935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/>
              <a:t>Обеспечение баланса выбытия и воспроизводства лесов в соответствии 100 % к 2024 году.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7232327" y="52346"/>
            <a:ext cx="13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А. Н. Белозерцев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 председателя Правительства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95034" y="25948"/>
            <a:ext cx="1764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А.Г. Пронин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 департамента лесного хозяйства,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контроля и надзора за состоянием лесов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098829" y="52346"/>
            <a:ext cx="2215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Администратор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А.Г. Березин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Начальник отдела использования и воспроизводства лесов,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государственного лесного реестра департамента лесного хозяйства, контроля и надзора за состоянием лесов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58884" y="2434955"/>
            <a:ext cx="385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БЮДЖЕТ РЕГИОНАЛЬНОГО ПРОЕКТА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197478" y="3274302"/>
            <a:ext cx="3000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77,3 млн. руб.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9" name="Прямоугольник 2068"/>
          <p:cNvSpPr/>
          <p:nvPr/>
        </p:nvSpPr>
        <p:spPr>
          <a:xfrm>
            <a:off x="5903203" y="3871522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0" name="Прямоугольник 2069"/>
          <p:cNvSpPr/>
          <p:nvPr/>
        </p:nvSpPr>
        <p:spPr>
          <a:xfrm>
            <a:off x="5440325" y="4195365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Прямоугольник 2070"/>
          <p:cNvSpPr/>
          <p:nvPr/>
        </p:nvSpPr>
        <p:spPr>
          <a:xfrm>
            <a:off x="1816444" y="4597978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2" name="Прямоугольник 2071"/>
          <p:cNvSpPr/>
          <p:nvPr/>
        </p:nvSpPr>
        <p:spPr>
          <a:xfrm>
            <a:off x="2165346" y="4983846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4" name="Прямоугольник 2073"/>
          <p:cNvSpPr/>
          <p:nvPr/>
        </p:nvSpPr>
        <p:spPr>
          <a:xfrm>
            <a:off x="6181315" y="5831556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53 562,2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261" y="556978"/>
            <a:ext cx="556017" cy="55243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45233" y="833875"/>
            <a:ext cx="5794310" cy="1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74151" y="186352"/>
            <a:ext cx="4541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rgbClr val="00B050"/>
                </a:solidFill>
              </a:rPr>
              <a:t>РЕГИОНАЛЬНЫЙ ПРОЕКТ</a:t>
            </a:r>
          </a:p>
          <a:p>
            <a:pPr lvl="0"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Сохранение лесов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" y="962343"/>
            <a:ext cx="476250" cy="742950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284396"/>
              </p:ext>
            </p:extLst>
          </p:nvPr>
        </p:nvGraphicFramePr>
        <p:xfrm>
          <a:off x="374151" y="3135894"/>
          <a:ext cx="7219676" cy="3390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9676">
                  <a:extLst>
                    <a:ext uri="{9D8B030D-6E8A-4147-A177-3AD203B41FA5}">
                      <a16:colId xmlns:a16="http://schemas.microsoft.com/office/drawing/2014/main" val="2231469402"/>
                    </a:ext>
                  </a:extLst>
                </a:gridCol>
              </a:tblGrid>
              <a:tr h="33907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Отношение площади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лесовосстановления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лесоразведения к площади вырубленных и погибших лесных насаждений к 2024 году 100 %. 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Оснащение специализированных учреждений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лесопожарной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техникой на 87% от потребности в необходимой специализированной технике и оборудовании для проведения комплекса мероприятий по охране лесов от пожаров.</a:t>
                      </a:r>
                    </a:p>
                    <a:p>
                      <a:pPr lvl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Оснащение учреждений, выполняющих мероприятия по воспроизводству лесов на 50 % от потребности в основной специализированной технике и оборудовании для проведения комплекса мероприятий по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лесовосстановлению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 лесоразведению.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452908"/>
                  </a:ext>
                </a:extLst>
              </a:tr>
            </a:tbl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7906527" y="4680721"/>
            <a:ext cx="372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ИСТОЧНИКИ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77,3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          -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федеральный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0,0 млн. руб.   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областной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3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Прямоугольник 2066"/>
          <p:cNvSpPr/>
          <p:nvPr/>
        </p:nvSpPr>
        <p:spPr>
          <a:xfrm>
            <a:off x="7507244" y="6282440"/>
            <a:ext cx="1952187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507244" y="5710875"/>
            <a:ext cx="1952186" cy="241362"/>
          </a:xfrm>
          <a:prstGeom prst="rect">
            <a:avLst/>
          </a:prstGeom>
          <a:gradFill>
            <a:gsLst>
              <a:gs pos="42000">
                <a:schemeClr val="accent1">
                  <a:lumMod val="5000"/>
                  <a:lumOff val="95000"/>
                </a:schemeClr>
              </a:gs>
              <a:gs pos="56000">
                <a:schemeClr val="accent1">
                  <a:lumMod val="45000"/>
                  <a:lumOff val="55000"/>
                  <a:alpha val="78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ÐÐ°ÑÑÐ¸Ð½ÐºÐ¸ Ð¿Ð¾ Ð·Ð°Ð¿ÑÐ¾ÑÑ ÑÐºÐ¾Ð»Ð¾Ð³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00" y="121406"/>
            <a:ext cx="757158" cy="7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233812" y="797667"/>
            <a:ext cx="111421" cy="1028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6136" y="947539"/>
            <a:ext cx="464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СРОКИ РЕАЛИЗАЦИИ : 01.01.2019-31.12.2024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1845" y="1296252"/>
            <a:ext cx="3363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ЦЕЛИ и ЦЕЛЕВЫЕ ПОКАЗАТЕЛИ: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3242" y="1501188"/>
            <a:ext cx="653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/>
              <a:t>Целью проекта является сохранение биологического разнообразия, в том числе посредством развития ООПТ регионального значения.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56" name="TextBox 2055"/>
          <p:cNvSpPr txBox="1"/>
          <p:nvPr/>
        </p:nvSpPr>
        <p:spPr>
          <a:xfrm>
            <a:off x="7168471" y="60902"/>
            <a:ext cx="13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А.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Н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Белозерцев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 председателя Правительства 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35800" y="60902"/>
            <a:ext cx="180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А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И.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Сырченко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 департамента Госохотнадзора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Магаданской 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195931" y="60902"/>
            <a:ext cx="2003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Администратор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5B9BD5">
                    <a:lumMod val="75000"/>
                  </a:srgbClr>
                </a:solidFill>
                <a:latin typeface="Calibri" panose="020F0502020204030204"/>
              </a:rPr>
              <a:t>С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Н. Лобычев</a:t>
            </a:r>
          </a:p>
          <a:p>
            <a:pPr lvl="0" algn="ctr"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Заместитель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руководителя департамента Госохотнадзора </a:t>
            </a:r>
            <a:r>
              <a:rPr lang="ru-RU" sz="1200" dirty="0" smtClean="0"/>
              <a:t>Магаданской 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области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958884" y="2434955"/>
            <a:ext cx="385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БЮДЖЕТ РЕГИОНАЛЬНОГО ПРОЕКТА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07244" y="3021065"/>
            <a:ext cx="429362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12,5 млн. руб.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 и туризма Магаданской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2,6 млн. руб.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Госоохотнадзора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Магаданской области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69" name="Прямоугольник 2068"/>
          <p:cNvSpPr/>
          <p:nvPr/>
        </p:nvSpPr>
        <p:spPr>
          <a:xfrm>
            <a:off x="5903203" y="3871522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0" name="Прямоугольник 2069"/>
          <p:cNvSpPr/>
          <p:nvPr/>
        </p:nvSpPr>
        <p:spPr>
          <a:xfrm>
            <a:off x="5440325" y="4195365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1" name="Прямоугольник 2070"/>
          <p:cNvSpPr/>
          <p:nvPr/>
        </p:nvSpPr>
        <p:spPr>
          <a:xfrm>
            <a:off x="1816444" y="4597978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2" name="Прямоугольник 2071"/>
          <p:cNvSpPr/>
          <p:nvPr/>
        </p:nvSpPr>
        <p:spPr>
          <a:xfrm>
            <a:off x="2165346" y="4983846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???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4" name="Прямоугольник 2073"/>
          <p:cNvSpPr/>
          <p:nvPr/>
        </p:nvSpPr>
        <p:spPr>
          <a:xfrm>
            <a:off x="6181315" y="5831556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53 562,2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261" y="556978"/>
            <a:ext cx="556017" cy="55243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45233" y="833875"/>
            <a:ext cx="5794310" cy="1521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377080" y="-37414"/>
            <a:ext cx="45413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/>
              </a:rPr>
              <a:t>РЕГИОНАЛЬНЫЙ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</a:rPr>
              <a:t> ПРОЕКТ</a:t>
            </a:r>
          </a:p>
          <a:p>
            <a:pPr lvl="0">
              <a:defRPr/>
            </a:pPr>
            <a:r>
              <a:rPr lang="ru-RU" b="1" dirty="0">
                <a:solidFill>
                  <a:srgbClr val="00B050"/>
                </a:solidFill>
              </a:rPr>
              <a:t>Сохранение биологического разнообразия и развитие экологического туризма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" y="962343"/>
            <a:ext cx="476250" cy="742950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17446"/>
              </p:ext>
            </p:extLst>
          </p:nvPr>
        </p:nvGraphicFramePr>
        <p:xfrm>
          <a:off x="289522" y="2383005"/>
          <a:ext cx="7051078" cy="4242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1078">
                  <a:extLst>
                    <a:ext uri="{9D8B030D-6E8A-4147-A177-3AD203B41FA5}">
                      <a16:colId xmlns:a16="http://schemas.microsoft.com/office/drawing/2014/main" val="2231469402"/>
                    </a:ext>
                  </a:extLst>
                </a:gridCol>
              </a:tblGrid>
              <a:tr h="41194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показатели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Департамент Госохотнадзора Магаданской области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Внесение сведений об ООПТ регионального значения – государственных природных заказниках Магаданской области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ЕГРН.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Внесение изменений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положения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ООПТ регионального значения – государственных природных заказниках Магаданской области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части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описания (уточнения) границ координаты поворотных точек границ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lvl="0"/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Всего, достижение вышеуказанных целевых показателей запланированы в отношении 6 особо охраняемых природных территорий регионального значения – государственных природных заказников Магаданской области: «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Одян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Малкачанская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тундра», «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Кавинская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долина», «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Хинике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Тайгонос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Омолонский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Министерство культуры и туризма Магаданской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области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ru-RU" sz="1600" b="0" dirty="0" smtClean="0"/>
                        <a:t>Увеличение количества посетителей на особо охраняемых природных территориях (до 100 человек в год к 2024 году).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</a:t>
                      </a:r>
                      <a:r>
                        <a:rPr lang="ru-RU" sz="1600" b="0" dirty="0" smtClean="0"/>
                        <a:t>Развитие туристской инфраструктуры и внедрение Единой системы туристской навигации на ООПТ.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3452908"/>
                  </a:ext>
                </a:extLst>
              </a:tr>
            </a:tbl>
          </a:graphicData>
        </a:graphic>
      </p:graphicFrame>
      <p:sp>
        <p:nvSpPr>
          <p:cNvPr id="64" name="Прямоугольник 63"/>
          <p:cNvSpPr/>
          <p:nvPr/>
        </p:nvSpPr>
        <p:spPr>
          <a:xfrm>
            <a:off x="7539319" y="5380672"/>
            <a:ext cx="40957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ИСТОЧНИКИ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млн. </a:t>
            </a: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r>
              <a:rPr kumimoji="0" lang="ru-RU" b="1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     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федеральный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,1 млн. руб.      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</a:rPr>
              <a:t>-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областной бюджет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9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1189</Words>
  <Application>Microsoft Office PowerPoint</Application>
  <PresentationFormat>Широкоэкранный</PresentationFormat>
  <Paragraphs>190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Бетеев Владислав Эдуардович</dc:creator>
  <cp:lastModifiedBy>Бетеев Владислав Эдуардович</cp:lastModifiedBy>
  <cp:revision>60</cp:revision>
  <dcterms:created xsi:type="dcterms:W3CDTF">2019-03-15T04:58:18Z</dcterms:created>
  <dcterms:modified xsi:type="dcterms:W3CDTF">2019-03-19T06:00:01Z</dcterms:modified>
</cp:coreProperties>
</file>