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72" r:id="rId7"/>
    <p:sldId id="260" r:id="rId8"/>
    <p:sldId id="261" r:id="rId9"/>
    <p:sldId id="262" r:id="rId10"/>
    <p:sldId id="273" r:id="rId11"/>
    <p:sldId id="263" r:id="rId12"/>
    <p:sldId id="264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C00000"/>
    <a:srgbClr val="EBE7E8"/>
    <a:srgbClr val="D7D6D1"/>
    <a:srgbClr val="F6D5C2"/>
    <a:srgbClr val="FAE8DE"/>
    <a:srgbClr val="DE621F"/>
    <a:srgbClr val="D5D0C5"/>
    <a:srgbClr val="8D8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7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3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0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6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3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72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1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4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9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3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0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D704A-A4D5-4B0D-A09A-63F19D1B7648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C321-C310-4E58-B3B9-58D0551A8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06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9" Type="http://schemas.openxmlformats.org/officeDocument/2006/relationships/image" Target="../media/image20.jpe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0" Type="http://schemas.openxmlformats.org/officeDocument/2006/relationships/image" Target="../media/image30.jp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-336" t="2694" r="336" b="17637"/>
          <a:stretch/>
        </p:blipFill>
        <p:spPr>
          <a:xfrm flipH="1">
            <a:off x="-7191" y="6824"/>
            <a:ext cx="12240134" cy="68648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95693" y="5284588"/>
            <a:ext cx="7238874" cy="925877"/>
          </a:xfrm>
          <a:prstGeom prst="rect">
            <a:avLst/>
          </a:prstGeom>
          <a:solidFill>
            <a:srgbClr val="FF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4" name="TextBox 13"/>
          <p:cNvSpPr txBox="1"/>
          <p:nvPr/>
        </p:nvSpPr>
        <p:spPr>
          <a:xfrm>
            <a:off x="1372863" y="1514889"/>
            <a:ext cx="5813269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РАЗВИТИЯ ДАЛЬНЕГО ВОСТОКА</a:t>
            </a:r>
            <a:endParaRPr lang="ru-RU" sz="6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871" y="88359"/>
            <a:ext cx="2553987" cy="14114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5693" y="5256358"/>
            <a:ext cx="7238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kern="1400" spc="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ИНВЕСТИЦИОННЫХ ПРОЕКТОВ В СУБЪЕКТАХ ДФО</a:t>
            </a:r>
            <a:endParaRPr lang="ru-RU" sz="2800" kern="14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3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Реализуемые проекты: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1830525"/>
            <a:ext cx="3937686" cy="161582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Приобретение новой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сельхозтехники</a:t>
            </a:r>
          </a:p>
          <a:p>
            <a:pPr>
              <a:spcBef>
                <a:spcPts val="18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Процентная ставка – 12%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Срок возврата – 7 лет</a:t>
            </a:r>
          </a:p>
          <a:p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517635"/>
            <a:ext cx="3937688" cy="161582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Закупка медицинского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оборудования</a:t>
            </a:r>
          </a:p>
          <a:p>
            <a:pPr>
              <a:spcBef>
                <a:spcPts val="1800"/>
              </a:spcBef>
            </a:pPr>
            <a:r>
              <a:rPr lang="ru-RU" sz="1600" dirty="0">
                <a:solidFill>
                  <a:schemeClr val="bg1"/>
                </a:solidFill>
                <a:latin typeface="Open Sans"/>
              </a:rPr>
              <a:t>Процентная ставка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12,5 %</a:t>
            </a:r>
            <a:endParaRPr lang="ru-RU" sz="1600" dirty="0">
              <a:solidFill>
                <a:schemeClr val="bg1"/>
              </a:solidFill>
              <a:latin typeface="Open Sans"/>
            </a:endParaRPr>
          </a:p>
          <a:p>
            <a:r>
              <a:rPr lang="ru-RU" sz="1600" dirty="0">
                <a:solidFill>
                  <a:schemeClr val="bg1"/>
                </a:solidFill>
                <a:latin typeface="Open Sans"/>
              </a:rPr>
              <a:t>Срок возврата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3 года</a:t>
            </a:r>
          </a:p>
          <a:p>
            <a:endParaRPr lang="ru-RU" sz="16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724" y="5226784"/>
            <a:ext cx="3939412" cy="158504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Производство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и продажа строительных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материалов </a:t>
            </a:r>
            <a:endParaRPr lang="ru-RU" dirty="0" smtClean="0">
              <a:solidFill>
                <a:schemeClr val="bg1"/>
              </a:solidFill>
              <a:latin typeface="Open Sans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solidFill>
                  <a:schemeClr val="bg1"/>
                </a:solidFill>
                <a:latin typeface="Open Sans"/>
              </a:rPr>
              <a:t>Процентная ставка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10,4 </a:t>
            </a:r>
            <a:r>
              <a:rPr lang="ru-RU" sz="1600" dirty="0">
                <a:solidFill>
                  <a:schemeClr val="bg1"/>
                </a:solidFill>
                <a:latin typeface="Open Sans"/>
              </a:rPr>
              <a:t>%</a:t>
            </a:r>
          </a:p>
          <a:p>
            <a:r>
              <a:rPr lang="ru-RU" sz="1600" dirty="0">
                <a:solidFill>
                  <a:schemeClr val="bg1"/>
                </a:solidFill>
                <a:latin typeface="Open Sans"/>
              </a:rPr>
              <a:t>Срок возврата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1,5 года</a:t>
            </a:r>
            <a:endParaRPr lang="ru-RU" sz="1600" dirty="0">
              <a:solidFill>
                <a:schemeClr val="bg1"/>
              </a:solidFill>
              <a:latin typeface="Open Sans"/>
            </a:endParaRPr>
          </a:p>
          <a:p>
            <a:endParaRPr lang="ru-RU" sz="14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56130" y="1827579"/>
            <a:ext cx="3937686" cy="161582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Расширение производства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стройматериалов</a:t>
            </a:r>
          </a:p>
          <a:p>
            <a:pPr>
              <a:spcBef>
                <a:spcPts val="18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Процентная </a:t>
            </a:r>
            <a:r>
              <a:rPr lang="ru-RU" sz="1600" dirty="0">
                <a:solidFill>
                  <a:schemeClr val="bg1"/>
                </a:solidFill>
                <a:latin typeface="Open Sans"/>
              </a:rPr>
              <a:t>ставка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12,4%</a:t>
            </a:r>
            <a:endParaRPr lang="ru-RU" sz="1600" dirty="0">
              <a:solidFill>
                <a:schemeClr val="bg1"/>
              </a:solidFill>
              <a:latin typeface="Open Sans"/>
            </a:endParaRPr>
          </a:p>
          <a:p>
            <a:r>
              <a:rPr lang="ru-RU" sz="1600" dirty="0">
                <a:solidFill>
                  <a:schemeClr val="bg1"/>
                </a:solidFill>
                <a:latin typeface="Open Sans"/>
              </a:rPr>
              <a:t>Срок возврата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5 лет</a:t>
            </a:r>
          </a:p>
          <a:p>
            <a:endParaRPr lang="ru-RU" sz="16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42744" y="3506011"/>
            <a:ext cx="3937686" cy="161582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Открытие нового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кафе</a:t>
            </a:r>
          </a:p>
          <a:p>
            <a:endParaRPr lang="ru-RU" dirty="0" smtClean="0">
              <a:solidFill>
                <a:schemeClr val="bg1"/>
              </a:solidFill>
              <a:latin typeface="Open Sans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solidFill>
                  <a:schemeClr val="bg1"/>
                </a:solidFill>
                <a:latin typeface="Open Sans"/>
              </a:rPr>
              <a:t>Процентная ставка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12,25%</a:t>
            </a:r>
            <a:endParaRPr lang="ru-RU" sz="1600" dirty="0">
              <a:solidFill>
                <a:schemeClr val="bg1"/>
              </a:solidFill>
              <a:latin typeface="Open Sans"/>
            </a:endParaRPr>
          </a:p>
          <a:p>
            <a:r>
              <a:rPr lang="ru-RU" sz="1600" dirty="0">
                <a:solidFill>
                  <a:schemeClr val="bg1"/>
                </a:solidFill>
                <a:latin typeface="Open Sans"/>
              </a:rPr>
              <a:t>Срок возврата – </a:t>
            </a: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10 </a:t>
            </a:r>
            <a:r>
              <a:rPr lang="ru-RU" sz="1600" dirty="0">
                <a:solidFill>
                  <a:schemeClr val="bg1"/>
                </a:solidFill>
                <a:latin typeface="Open Sans"/>
              </a:rPr>
              <a:t>лет</a:t>
            </a:r>
          </a:p>
          <a:p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4837" y="1827579"/>
            <a:ext cx="2414955" cy="1609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t="11309"/>
          <a:stretch/>
        </p:blipFill>
        <p:spPr>
          <a:xfrm>
            <a:off x="3770021" y="3509319"/>
            <a:ext cx="2439771" cy="1624143"/>
          </a:xfrm>
          <a:prstGeom prst="rect">
            <a:avLst/>
          </a:prstGeom>
        </p:spPr>
      </p:pic>
      <p:pic>
        <p:nvPicPr>
          <p:cNvPr id="1026" name="Picture 2" descr="https://www.fondvostok.ru/upload/iblock/002/0023b776e3c74ec2881dc49b258ca4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702" y="1827577"/>
            <a:ext cx="2403855" cy="16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ondvostok.ru/upload/iblock/49f/49f26311fc4c96523c86066dff48242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"/>
          <a:stretch/>
        </p:blipFill>
        <p:spPr bwMode="auto">
          <a:xfrm>
            <a:off x="3749404" y="5218546"/>
            <a:ext cx="2439894" cy="15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fondvostok.ru/upload/iblock/64c/64cc8d2c19cab1e3f13c81185d9bcc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6"/>
          <a:stretch/>
        </p:blipFill>
        <p:spPr bwMode="auto">
          <a:xfrm>
            <a:off x="9695702" y="3508394"/>
            <a:ext cx="2397444" cy="16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/>
          <a:srcRect l="4970" t="1134" r="29823" b="44670"/>
          <a:stretch/>
        </p:blipFill>
        <p:spPr>
          <a:xfrm>
            <a:off x="8375754" y="5229939"/>
            <a:ext cx="1989947" cy="1481100"/>
          </a:xfrm>
          <a:prstGeom prst="rect">
            <a:avLst/>
          </a:prstGeom>
        </p:spPr>
      </p:pic>
      <p:pic>
        <p:nvPicPr>
          <p:cNvPr id="26" name="Picture 2" descr="Картинки по запросу &quot;банк открытие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260" y="5166947"/>
            <a:ext cx="1644886" cy="16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/>
          <a:srcRect t="7056" b="9943"/>
          <a:stretch/>
        </p:blipFill>
        <p:spPr>
          <a:xfrm>
            <a:off x="6436995" y="5240728"/>
            <a:ext cx="1856200" cy="15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6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" t="17753" r="-69" b="307"/>
          <a:stretch/>
        </p:blipFill>
        <p:spPr>
          <a:xfrm>
            <a:off x="0" y="1243674"/>
            <a:ext cx="12192000" cy="5614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55" y="159754"/>
            <a:ext cx="10481292" cy="897924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9114" y="5360681"/>
            <a:ext cx="3491057" cy="578726"/>
          </a:xfrm>
          <a:prstGeom prst="rect">
            <a:avLst/>
          </a:prstGeom>
          <a:solidFill>
            <a:srgbClr val="D8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http://aquavostok.ru/</a:t>
            </a:r>
            <a:endParaRPr lang="ru-RU" sz="28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9358"/>
          <a:stretch/>
        </p:blipFill>
        <p:spPr>
          <a:xfrm>
            <a:off x="14423290" y="12109913"/>
            <a:ext cx="807916" cy="2901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9724" y="1922525"/>
            <a:ext cx="8989608" cy="164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8000" dirty="0" smtClean="0">
                <a:solidFill>
                  <a:schemeClr val="bg1"/>
                </a:solidFill>
                <a:latin typeface="+mj-lt"/>
              </a:rPr>
              <a:t>ИНТЕРНЕТ-СЕРВИС</a:t>
            </a:r>
          </a:p>
          <a:p>
            <a:pPr>
              <a:lnSpc>
                <a:spcPct val="80000"/>
              </a:lnSpc>
            </a:pPr>
            <a:r>
              <a:rPr lang="ru-RU" sz="4500" dirty="0" smtClean="0">
                <a:solidFill>
                  <a:schemeClr val="bg1"/>
                </a:solidFill>
                <a:latin typeface="+mj-lt"/>
              </a:rPr>
              <a:t>для инвесторов в </a:t>
            </a:r>
            <a:r>
              <a:rPr lang="ru-RU" sz="4500" dirty="0" err="1" smtClean="0">
                <a:solidFill>
                  <a:schemeClr val="bg1"/>
                </a:solidFill>
                <a:latin typeface="+mj-lt"/>
              </a:rPr>
              <a:t>аквакультуру</a:t>
            </a:r>
            <a:endParaRPr lang="ru-RU" sz="45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59114" y="3680649"/>
            <a:ext cx="1318310" cy="0"/>
          </a:xfrm>
          <a:prstGeom prst="line">
            <a:avLst/>
          </a:prstGeom>
          <a:ln w="76200">
            <a:solidFill>
              <a:srgbClr val="AECD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4562" y="3953138"/>
            <a:ext cx="10338077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Фонд развития Дальнего Востока разработал систему удаленного формирования рыбоводных участков в морях Дальнего Востока и их распределения через электронные торги</a:t>
            </a:r>
            <a:endParaRPr lang="ru-RU" sz="2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530"/>
          <a:stretch/>
        </p:blipFill>
        <p:spPr>
          <a:xfrm>
            <a:off x="1287" y="1175843"/>
            <a:ext cx="12182475" cy="604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Преимущества онлайн-сервиса: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1876856"/>
            <a:ext cx="6287530" cy="470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Интерактивная карта доступных участков</a:t>
            </a:r>
          </a:p>
          <a:p>
            <a:pPr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Самостоятельное определение границ будущего рыбоводного участка</a:t>
            </a:r>
          </a:p>
          <a:p>
            <a:pPr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Приобретение выбранного участка через систему электронных торгов.</a:t>
            </a:r>
          </a:p>
          <a:p>
            <a:pPr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Сокращение времени на сбор документов и подготовку к аукционам со 180 до 80 дней</a:t>
            </a:r>
          </a:p>
          <a:p>
            <a:pPr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Принятие инвестиционных решений не выходя из офиса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778494"/>
              </a:clrFrom>
              <a:clrTo>
                <a:srgbClr val="778494">
                  <a:alpha val="0"/>
                </a:srgbClr>
              </a:clrTo>
            </a:clrChange>
          </a:blip>
          <a:srcRect l="2464" t="1258" r="1692" b="2558"/>
          <a:stretch/>
        </p:blipFill>
        <p:spPr>
          <a:xfrm>
            <a:off x="6771503" y="2489504"/>
            <a:ext cx="5249430" cy="3710124"/>
          </a:xfrm>
          <a:prstGeom prst="roundRect">
            <a:avLst>
              <a:gd name="adj" fmla="val 4965"/>
            </a:avLst>
          </a:prstGeom>
        </p:spPr>
      </p:pic>
    </p:spTree>
    <p:extLst>
      <p:ext uri="{BB962C8B-B14F-4D97-AF65-F5344CB8AC3E}">
        <p14:creationId xmlns:p14="http://schemas.microsoft.com/office/powerpoint/2010/main" val="132064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высокие технолог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459"/>
            <a:ext cx="12192000" cy="56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55" y="159754"/>
            <a:ext cx="10481292" cy="897924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2423" y="5432574"/>
            <a:ext cx="3826618" cy="578726"/>
          </a:xfrm>
          <a:prstGeom prst="rect">
            <a:avLst/>
          </a:prstGeom>
          <a:solidFill>
            <a:srgbClr val="D8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www.vostokventures.ru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9358"/>
          <a:stretch/>
        </p:blipFill>
        <p:spPr>
          <a:xfrm>
            <a:off x="14423290" y="12109913"/>
            <a:ext cx="807916" cy="2901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3497" y="1845918"/>
            <a:ext cx="1086208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200" dirty="0" smtClean="0">
                <a:solidFill>
                  <a:schemeClr val="bg1"/>
                </a:solidFill>
                <a:latin typeface="+mj-lt"/>
              </a:rPr>
              <a:t>ДАЛЬНЕВОСТОЧНЫЙ ФОНД</a:t>
            </a:r>
          </a:p>
          <a:p>
            <a:pPr>
              <a:lnSpc>
                <a:spcPct val="80000"/>
              </a:lnSpc>
            </a:pPr>
            <a:r>
              <a:rPr lang="ru-RU" sz="4500" dirty="0" smtClean="0">
                <a:solidFill>
                  <a:schemeClr val="bg1"/>
                </a:solidFill>
                <a:latin typeface="+mj-lt"/>
              </a:rPr>
              <a:t>развития и внедрения высоких технологий</a:t>
            </a:r>
            <a:endParaRPr lang="ru-RU" sz="45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293995" y="3496091"/>
            <a:ext cx="1318310" cy="0"/>
          </a:xfrm>
          <a:prstGeom prst="line">
            <a:avLst/>
          </a:prstGeom>
          <a:ln w="76200">
            <a:solidFill>
              <a:srgbClr val="AECD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824AFDD-DB9D-4C2D-9197-DFB91E339C8F}"/>
              </a:ext>
            </a:extLst>
          </p:cNvPr>
          <p:cNvSpPr/>
          <p:nvPr/>
        </p:nvSpPr>
        <p:spPr>
          <a:xfrm>
            <a:off x="0" y="3966959"/>
            <a:ext cx="12130482" cy="1111233"/>
          </a:xfrm>
          <a:prstGeom prst="rect">
            <a:avLst/>
          </a:prstGeom>
          <a:solidFill>
            <a:srgbClr val="024162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4709" y="3975677"/>
            <a:ext cx="11057291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Фонд инвестирует в инновационные проекты, связанные с трансфером технологий из-за рубежа, расширением и модернизацией производства технологичной продукции</a:t>
            </a:r>
            <a:endParaRPr lang="ru-RU" sz="2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6530"/>
          <a:stretch/>
        </p:blipFill>
        <p:spPr>
          <a:xfrm>
            <a:off x="1287" y="1175843"/>
            <a:ext cx="12182475" cy="604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Принципы работы Фонда: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1935773"/>
            <a:ext cx="8668265" cy="470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i="1" dirty="0" smtClean="0"/>
              <a:t>Фонд создан при участии ФРДВ, РОСНАНО, РВК</a:t>
            </a:r>
            <a:endParaRPr lang="ru-RU" dirty="0" smtClean="0"/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i="1" dirty="0" smtClean="0"/>
              <a:t>Объем Фонда – 10 млрд. рублей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Фонд предоставляет финансирование в виде инвестиций в акционерный капитал 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Поддержка предоставляется компаниям, работающим в ДФО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Финансируются перспективные проекты </a:t>
            </a:r>
            <a:r>
              <a:rPr lang="ru-RU" dirty="0"/>
              <a:t>в различных отраслях высокотехнологичной промышленности Дальнего </a:t>
            </a:r>
            <a:r>
              <a:rPr lang="ru-RU" dirty="0" smtClean="0"/>
              <a:t>Востока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/>
              <a:t>максимальный размер инвестиции в один </a:t>
            </a:r>
            <a:r>
              <a:rPr lang="ru-RU" dirty="0" smtClean="0"/>
              <a:t>проект – 490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2668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6530"/>
          <a:stretch/>
        </p:blipFill>
        <p:spPr>
          <a:xfrm>
            <a:off x="1287" y="1175843"/>
            <a:ext cx="12182475" cy="604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1691552" cy="78131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Профиль потенциальной портфельной компании: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1935773"/>
            <a:ext cx="11691552" cy="470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Высокотехнологичная российская или иностранная компания, оперирующая на быстрорастущих рынках, в том числе: энергетики, химической промышленности, медицинских и информационных технологий, интернета вещей, сельского хозяйства, производства новых материалов и других.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/>
              <a:t>Компания уже имеет</a:t>
            </a:r>
            <a:r>
              <a:rPr lang="ru-RU" dirty="0" smtClean="0"/>
              <a:t>:</a:t>
            </a:r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dirty="0" smtClean="0"/>
              <a:t>- готовый </a:t>
            </a:r>
            <a:r>
              <a:rPr lang="ru-RU" dirty="0"/>
              <a:t>продукт/услугу, обладающий конкурентными преимуществами;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как </a:t>
            </a:r>
            <a:r>
              <a:rPr lang="ru-RU" dirty="0"/>
              <a:t>минимум опытное производство и продажи от пилотных контрактов;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находится </a:t>
            </a:r>
            <a:r>
              <a:rPr lang="ru-RU" dirty="0"/>
              <a:t>в точке безубыточности или планирует выйти на нее 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ближайший </a:t>
            </a:r>
            <a:r>
              <a:rPr lang="ru-RU" dirty="0"/>
              <a:t>год/полтора;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сформированную </a:t>
            </a:r>
            <a:r>
              <a:rPr lang="ru-RU" dirty="0"/>
              <a:t>клиентскую </a:t>
            </a:r>
            <a:r>
              <a:rPr lang="ru-RU" dirty="0" smtClean="0"/>
              <a:t>базу.</a:t>
            </a:r>
          </a:p>
        </p:txBody>
      </p:sp>
    </p:spTree>
    <p:extLst>
      <p:ext uri="{BB962C8B-B14F-4D97-AF65-F5344CB8AC3E}">
        <p14:creationId xmlns:p14="http://schemas.microsoft.com/office/powerpoint/2010/main" val="267763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6530"/>
          <a:stretch/>
        </p:blipFill>
        <p:spPr>
          <a:xfrm>
            <a:off x="1287" y="1175843"/>
            <a:ext cx="12182475" cy="604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98" y="1108001"/>
            <a:ext cx="11953103" cy="78131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Инвестиционные средства могут направляться на: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7454" y="2217335"/>
            <a:ext cx="6963032" cy="3707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развития бизнеса в дальневосточном регионе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модификации и улучшения характеристик продукта/услуг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перевода опытного производства в серийное</a:t>
            </a:r>
          </a:p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масштабирования продаж и выходов на новые рынки</a:t>
            </a:r>
          </a:p>
        </p:txBody>
      </p:sp>
    </p:spTree>
    <p:extLst>
      <p:ext uri="{BB962C8B-B14F-4D97-AF65-F5344CB8AC3E}">
        <p14:creationId xmlns:p14="http://schemas.microsoft.com/office/powerpoint/2010/main" val="116046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530"/>
          <a:stretch/>
        </p:blipFill>
        <p:spPr>
          <a:xfrm>
            <a:off x="1287" y="1175843"/>
            <a:ext cx="12182475" cy="604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98" y="1108001"/>
            <a:ext cx="11953103" cy="78131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Реализуемые проекты: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9222" y="1835284"/>
            <a:ext cx="3528545" cy="2396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 smtClean="0"/>
              <a:t>Мультикубик</a:t>
            </a:r>
            <a:endParaRPr lang="ru-RU" sz="2400" dirty="0" smtClean="0"/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 smtClean="0"/>
              <a:t>190 </a:t>
            </a:r>
            <a:r>
              <a:rPr lang="ru-RU" sz="2400" dirty="0"/>
              <a:t>млн </a:t>
            </a:r>
            <a:r>
              <a:rPr lang="ru-RU" sz="2400" dirty="0" smtClean="0"/>
              <a:t>рублей</a:t>
            </a:r>
          </a:p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000" dirty="0" smtClean="0"/>
              <a:t>Разработка современных </a:t>
            </a:r>
            <a:r>
              <a:rPr lang="ru-RU" sz="2000" dirty="0"/>
              <a:t>портативных </a:t>
            </a:r>
            <a:r>
              <a:rPr lang="ru-RU" sz="2000" dirty="0" smtClean="0"/>
              <a:t>диапроекторов </a:t>
            </a:r>
            <a:r>
              <a:rPr lang="ru-RU" sz="2000" dirty="0"/>
              <a:t>Cinemood с </a:t>
            </a:r>
            <a:r>
              <a:rPr lang="ru-RU" sz="2000" dirty="0" err="1"/>
              <a:t>offline</a:t>
            </a:r>
            <a:r>
              <a:rPr lang="ru-RU" sz="2000" dirty="0"/>
              <a:t> и </a:t>
            </a:r>
            <a:r>
              <a:rPr lang="ru-RU" sz="2000" dirty="0" err="1"/>
              <a:t>online</a:t>
            </a:r>
            <a:r>
              <a:rPr lang="ru-RU" sz="2000" dirty="0"/>
              <a:t> доступом к </a:t>
            </a:r>
            <a:r>
              <a:rPr lang="ru-RU" sz="2000" dirty="0" smtClean="0"/>
              <a:t>детскому </a:t>
            </a:r>
            <a:r>
              <a:rPr lang="ru-RU" sz="2000" dirty="0"/>
              <a:t>и семейному видео-контенту</a:t>
            </a:r>
            <a:endParaRPr lang="ru-RU" sz="2000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947724" y="1847920"/>
            <a:ext cx="3784644" cy="2396506"/>
          </a:xfrm>
          <a:prstGeom prst="rect">
            <a:avLst/>
          </a:prstGeom>
          <a:solidFill>
            <a:srgbClr val="EBE7E8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 err="1" smtClean="0"/>
              <a:t>Hotlead</a:t>
            </a:r>
            <a:r>
              <a:rPr lang="ru-RU" sz="2400" dirty="0" smtClean="0"/>
              <a:t> </a:t>
            </a:r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/>
              <a:t>75 млн рублей</a:t>
            </a:r>
            <a:endParaRPr lang="ru-RU" sz="2200" dirty="0"/>
          </a:p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endParaRPr lang="ru-RU" sz="1600" dirty="0" smtClean="0"/>
          </a:p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000" dirty="0" smtClean="0"/>
              <a:t>Сервис облачной телефонии для бизнеса со встроенной </a:t>
            </a:r>
            <a:r>
              <a:rPr lang="ru-RU" sz="2000" dirty="0"/>
              <a:t>виртуальной </a:t>
            </a:r>
            <a:r>
              <a:rPr lang="ru-RU" sz="2000" dirty="0" smtClean="0"/>
              <a:t>АТС и </a:t>
            </a:r>
            <a:r>
              <a:rPr lang="ru-RU" sz="2000" dirty="0"/>
              <a:t>телефонными номерами в 115 городах России и 75 странах </a:t>
            </a:r>
            <a:r>
              <a:rPr lang="ru-RU" sz="2000" dirty="0" smtClean="0"/>
              <a:t>мира</a:t>
            </a:r>
            <a:endParaRPr lang="ru-RU" sz="2000" dirty="0" smtClean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4142" y="4312268"/>
            <a:ext cx="3384749" cy="2409142"/>
          </a:xfrm>
          <a:prstGeom prst="rect">
            <a:avLst/>
          </a:prstGeom>
          <a:solidFill>
            <a:srgbClr val="D5D0C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en-US" sz="2400" dirty="0" smtClean="0"/>
              <a:t>Titan </a:t>
            </a:r>
            <a:r>
              <a:rPr lang="en-US" sz="2400" dirty="0"/>
              <a:t>Power </a:t>
            </a:r>
            <a:r>
              <a:rPr lang="en-US" sz="2400" dirty="0" smtClean="0"/>
              <a:t>Solution</a:t>
            </a:r>
            <a:endParaRPr lang="ru-RU" sz="2400" dirty="0" smtClean="0"/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 smtClean="0"/>
              <a:t>60 </a:t>
            </a:r>
            <a:r>
              <a:rPr lang="ru-RU" sz="2400" dirty="0"/>
              <a:t>млн </a:t>
            </a:r>
            <a:r>
              <a:rPr lang="ru-RU" sz="2400" dirty="0" smtClean="0"/>
              <a:t>рублей</a:t>
            </a:r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endParaRPr lang="ru-RU" sz="1100" dirty="0" smtClean="0"/>
          </a:p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000" dirty="0" smtClean="0"/>
              <a:t>Разработка систем </a:t>
            </a:r>
            <a:r>
              <a:rPr lang="ru-RU" sz="2000" dirty="0"/>
              <a:t>на основе </a:t>
            </a:r>
            <a:r>
              <a:rPr lang="ru-RU" sz="2000" dirty="0" err="1"/>
              <a:t>суперконденсаторных</a:t>
            </a:r>
            <a:r>
              <a:rPr lang="ru-RU" sz="2000" dirty="0"/>
              <a:t> и гибридных накопителей для </a:t>
            </a:r>
            <a:r>
              <a:rPr lang="ru-RU" sz="2000" dirty="0" smtClean="0"/>
              <a:t>транспорта, энергетики и промышленности</a:t>
            </a:r>
            <a:endParaRPr lang="ru-RU" sz="2000" dirty="0" smtClean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947724" y="4312268"/>
            <a:ext cx="3784644" cy="2396506"/>
          </a:xfrm>
          <a:prstGeom prst="rect">
            <a:avLst/>
          </a:prstGeom>
          <a:solidFill>
            <a:srgbClr val="F6D5C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 err="1" smtClean="0"/>
              <a:t>Visitech</a:t>
            </a:r>
            <a:r>
              <a:rPr lang="ru-RU" sz="2400" dirty="0" smtClean="0"/>
              <a:t> </a:t>
            </a:r>
          </a:p>
          <a:p>
            <a:pPr marL="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400" dirty="0"/>
              <a:t>100 млн рублей</a:t>
            </a:r>
            <a:endParaRPr lang="ru-RU" sz="2400" dirty="0" smtClean="0"/>
          </a:p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90000"/>
              <a:buNone/>
            </a:pPr>
            <a:r>
              <a:rPr lang="ru-RU" sz="2000" dirty="0" smtClean="0"/>
              <a:t>Разработка </a:t>
            </a:r>
            <a:r>
              <a:rPr lang="ru-RU" sz="2000" dirty="0"/>
              <a:t>IT-решений </a:t>
            </a:r>
            <a:r>
              <a:rPr lang="ru-RU" sz="2000" dirty="0" smtClean="0"/>
              <a:t>для </a:t>
            </a:r>
            <a:r>
              <a:rPr lang="ru-RU" sz="2000" dirty="0"/>
              <a:t>автоматизации охраны труда, промышленной и </a:t>
            </a:r>
            <a:r>
              <a:rPr lang="ru-RU" sz="2000" dirty="0" smtClean="0"/>
              <a:t>экологической </a:t>
            </a:r>
            <a:r>
              <a:rPr lang="ru-RU" sz="2000" dirty="0"/>
              <a:t>безопасности </a:t>
            </a:r>
            <a:r>
              <a:rPr lang="ru-RU" sz="2000" dirty="0" smtClean="0"/>
              <a:t>на базе искусственного </a:t>
            </a:r>
            <a:r>
              <a:rPr lang="ru-RU" sz="2000" dirty="0"/>
              <a:t>интеллекта </a:t>
            </a:r>
            <a:endParaRPr lang="ru-RU" sz="20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5886" r="13809" b="16303"/>
          <a:stretch/>
        </p:blipFill>
        <p:spPr>
          <a:xfrm>
            <a:off x="3458891" y="1841602"/>
            <a:ext cx="2403206" cy="2383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8825" r="3703"/>
          <a:stretch/>
        </p:blipFill>
        <p:spPr>
          <a:xfrm>
            <a:off x="9712411" y="4320917"/>
            <a:ext cx="2412688" cy="2387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r="6637"/>
          <a:stretch/>
        </p:blipFill>
        <p:spPr>
          <a:xfrm>
            <a:off x="9712411" y="1849651"/>
            <a:ext cx="2412688" cy="23930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r="17095"/>
          <a:stretch/>
        </p:blipFill>
        <p:spPr>
          <a:xfrm>
            <a:off x="3440173" y="4299632"/>
            <a:ext cx="2421924" cy="24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678"/>
            <a:ext cx="12192000" cy="5800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55" y="159754"/>
            <a:ext cx="10481292" cy="897924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3210" y="5543379"/>
            <a:ext cx="3954162" cy="815546"/>
          </a:xfrm>
          <a:prstGeom prst="rect">
            <a:avLst/>
          </a:prstGeom>
          <a:solidFill>
            <a:srgbClr val="D8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93210" y="5575783"/>
            <a:ext cx="406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Подать заявку на финансирование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3210" y="5899462"/>
            <a:ext cx="268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</a:t>
            </a:r>
            <a:r>
              <a:rPr lang="ru-RU" sz="2000" dirty="0" smtClean="0">
                <a:solidFill>
                  <a:schemeClr val="bg1"/>
                </a:solidFill>
              </a:rPr>
              <a:t>ожно на сайте Фонда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8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>
                <a:solidFill>
                  <a:schemeClr val="bg1"/>
                </a:solidFill>
              </a:rPr>
              <a:t>Критерии отбора </a:t>
            </a:r>
            <a:r>
              <a:rPr lang="ru-RU" i="1" dirty="0" smtClean="0">
                <a:solidFill>
                  <a:schemeClr val="bg1"/>
                </a:solidFill>
              </a:rPr>
              <a:t>проектов: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759" y="2028686"/>
            <a:ext cx="11421776" cy="4351338"/>
          </a:xfrm>
        </p:spPr>
        <p:txBody>
          <a:bodyPr>
            <a:noAutofit/>
          </a:bodyPr>
          <a:lstStyle/>
          <a:p>
            <a:r>
              <a:rPr lang="ru-RU" dirty="0" smtClean="0"/>
              <a:t>География деятельности: ДФО и Арктика</a:t>
            </a:r>
          </a:p>
          <a:p>
            <a:r>
              <a:rPr lang="ru-RU" dirty="0" smtClean="0"/>
              <a:t>Инвестиции в инфраструктуру и производственные объекты</a:t>
            </a:r>
          </a:p>
          <a:p>
            <a:r>
              <a:rPr lang="ru-RU" dirty="0" smtClean="0"/>
              <a:t>Проекты от 500 млн. рублей</a:t>
            </a:r>
          </a:p>
          <a:p>
            <a:r>
              <a:rPr lang="ru-RU" dirty="0" smtClean="0"/>
              <a:t>Инициатор - финансово устойчивая компания с доказанным опытом реализации подобных проектов</a:t>
            </a:r>
          </a:p>
          <a:p>
            <a:r>
              <a:rPr lang="ru-RU" dirty="0" smtClean="0"/>
              <a:t>Инвестпроект по созданию нового или расширению существующего предприятия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Проект </a:t>
            </a:r>
            <a:r>
              <a:rPr lang="ru-RU" dirty="0"/>
              <a:t>признан приоритетным в целях финансирования за счет средств </a:t>
            </a:r>
            <a:r>
              <a:rPr lang="ru-RU" dirty="0" smtClean="0"/>
              <a:t>Фонда </a:t>
            </a:r>
            <a:r>
              <a:rPr lang="ru-RU" dirty="0"/>
              <a:t>в соответствии с Методикой отбора инвестиционных проектов, планируемых к реализации на территориях Дальнего Востока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9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Условия предоставления средств: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2194914"/>
            <a:ext cx="744943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Уровень участия Фонда - не более 1/3 стоимости инвестиционного проекта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Средства Фонда предоставляются в форме долгового или акционерного капитала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Доходность инвестиций Фонда – 5 % годовых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Срок возврата – до 10 лет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Возвратность инвестиций Фонда должна быть обеспечена ликвидным залогом, поручительствами и гарантиями инициатора и/или надежных поручителей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1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Перечень документов: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2028686"/>
            <a:ext cx="691360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Бизнес-план и финансовая модель инвестиционного проекта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Бухгалтерская отчетность по РСБУ, МСФО, либо управленческая в отношении компании-инициатора проекта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Регистрационные и контактные данные компании-инициатора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Резюме топ-менеджмента компании-инициатора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Презентационные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83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Реализуемые проекты: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830525"/>
            <a:ext cx="3937686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Строительство трансграничного мостового перехода через р. Амур в Еврейской автономной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области</a:t>
            </a: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10,0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- 2,5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7751"/>
          <a:stretch/>
        </p:blipFill>
        <p:spPr>
          <a:xfrm>
            <a:off x="3937688" y="1822831"/>
            <a:ext cx="2257166" cy="16312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3517635"/>
            <a:ext cx="3937688" cy="16312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Строительство верфи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и объектов социальной инфраструктуры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для сотрудников комплекса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«Звезда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»</a:t>
            </a: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11,0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- 3,3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687" y="3514561"/>
            <a:ext cx="2272105" cy="16266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724" y="5226784"/>
            <a:ext cx="3939412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оздание свиноводческого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комплекса мощностью до 77 тыс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. т </a:t>
            </a:r>
          </a:p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29,5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– 5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87" y="5201431"/>
            <a:ext cx="2272105" cy="1579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242744" y="1814321"/>
            <a:ext cx="3937686" cy="16389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Cтроительство </a:t>
            </a:r>
            <a:r>
              <a:rPr lang="ru-RU" dirty="0" err="1">
                <a:solidFill>
                  <a:schemeClr val="bg1"/>
                </a:solidFill>
                <a:latin typeface="Open Sans"/>
              </a:rPr>
              <a:t>Cахалинской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 ГРЭС-2 с объектами внеплощадочной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инфраструктуры</a:t>
            </a:r>
          </a:p>
          <a:p>
            <a:endParaRPr lang="ru-RU" sz="1050" dirty="0" smtClean="0">
              <a:solidFill>
                <a:schemeClr val="bg1"/>
              </a:solidFill>
              <a:latin typeface="Open Sans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46,3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– 5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l="23073"/>
          <a:stretch/>
        </p:blipFill>
        <p:spPr>
          <a:xfrm flipH="1">
            <a:off x="10112824" y="1813505"/>
            <a:ext cx="2018231" cy="16397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242744" y="3506011"/>
            <a:ext cx="3937686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Строительство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горно-обогатительного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комплекса </a:t>
            </a:r>
            <a:r>
              <a:rPr lang="ru-RU" dirty="0" err="1" smtClean="0">
                <a:solidFill>
                  <a:schemeClr val="bg1"/>
                </a:solidFill>
                <a:latin typeface="Open Sans"/>
              </a:rPr>
              <a:t>Инаглинский</a:t>
            </a:r>
            <a:endParaRPr lang="ru-RU" dirty="0" smtClean="0">
              <a:solidFill>
                <a:schemeClr val="bg1"/>
              </a:solidFill>
              <a:latin typeface="Open Sans"/>
            </a:endParaRP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57,0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- 4,0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24379" t="-1" b="3004"/>
          <a:stretch/>
        </p:blipFill>
        <p:spPr>
          <a:xfrm>
            <a:off x="10112824" y="3506011"/>
            <a:ext cx="2018231" cy="163121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42743" y="5201431"/>
            <a:ext cx="4087505" cy="156966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Комплексный проект развития сети воздушных перевозок на Дальнем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Востоке (малая авиация)</a:t>
            </a: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Open Sans"/>
              </a:rPr>
              <a:t>Стоимость – 1,2 млрд. руб.</a:t>
            </a:r>
          </a:p>
          <a:p>
            <a:r>
              <a:rPr lang="ru-RU" sz="1600" b="0" dirty="0" smtClean="0">
                <a:solidFill>
                  <a:schemeClr val="bg1"/>
                </a:solidFill>
                <a:effectLst/>
                <a:latin typeface="Open Sans"/>
              </a:rPr>
              <a:t>Инвестиции Фонда – 0,25 млрд. руб.</a:t>
            </a:r>
            <a:endParaRPr lang="ru-RU" sz="1600" b="0" dirty="0">
              <a:solidFill>
                <a:schemeClr val="bg1"/>
              </a:solidFill>
              <a:effectLst/>
              <a:latin typeface="Open San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/>
          <a:srcRect l="4459" r="12209"/>
          <a:stretch/>
        </p:blipFill>
        <p:spPr>
          <a:xfrm>
            <a:off x="10121041" y="5201431"/>
            <a:ext cx="2001795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711"/>
            <a:ext cx="12192000" cy="5869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55" y="159754"/>
            <a:ext cx="10481292" cy="897924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3210" y="5502188"/>
            <a:ext cx="5558379" cy="878903"/>
          </a:xfrm>
          <a:prstGeom prst="rect">
            <a:avLst/>
          </a:prstGeom>
          <a:solidFill>
            <a:srgbClr val="D81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93210" y="5433807"/>
            <a:ext cx="5558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Получить информацию об условиях кредитования и обратиться за финансированием можно в отделениях банков-партнеров: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9358"/>
          <a:stretch/>
        </p:blipFill>
        <p:spPr>
          <a:xfrm>
            <a:off x="14423290" y="12109913"/>
            <a:ext cx="807916" cy="290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4970" r="29823" b="36280"/>
          <a:stretch/>
        </p:blipFill>
        <p:spPr>
          <a:xfrm>
            <a:off x="8895113" y="5128873"/>
            <a:ext cx="1430953" cy="1252218"/>
          </a:xfrm>
          <a:prstGeom prst="rect">
            <a:avLst/>
          </a:prstGeom>
        </p:spPr>
      </p:pic>
      <p:pic>
        <p:nvPicPr>
          <p:cNvPr id="1026" name="Picture 2" descr="Картинки по запросу &quot;банк открытие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71" y="5123415"/>
            <a:ext cx="1257676" cy="1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7051" y="5123415"/>
            <a:ext cx="1257676" cy="12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16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>
            <a:off x="5815105" y="1965472"/>
            <a:ext cx="24714" cy="464127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295251" y="1972545"/>
            <a:ext cx="24714" cy="464127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1D39C284-4EC8-4AA3-B8E1-9A2E848B4868}"/>
              </a:ext>
            </a:extLst>
          </p:cNvPr>
          <p:cNvSpPr/>
          <p:nvPr/>
        </p:nvSpPr>
        <p:spPr>
          <a:xfrm>
            <a:off x="356401" y="5798830"/>
            <a:ext cx="11422270" cy="629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1D39C284-4EC8-4AA3-B8E1-9A2E848B4868}"/>
              </a:ext>
            </a:extLst>
          </p:cNvPr>
          <p:cNvSpPr/>
          <p:nvPr/>
        </p:nvSpPr>
        <p:spPr>
          <a:xfrm>
            <a:off x="335692" y="1972545"/>
            <a:ext cx="5402584" cy="6743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D39C284-4EC8-4AA3-B8E1-9A2E848B4868}"/>
              </a:ext>
            </a:extLst>
          </p:cNvPr>
          <p:cNvSpPr/>
          <p:nvPr/>
        </p:nvSpPr>
        <p:spPr>
          <a:xfrm>
            <a:off x="6376086" y="2000724"/>
            <a:ext cx="5402584" cy="646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61EBAF34-3DF7-4826-A7F6-046B4E39B382}"/>
              </a:ext>
            </a:extLst>
          </p:cNvPr>
          <p:cNvGrpSpPr/>
          <p:nvPr/>
        </p:nvGrpSpPr>
        <p:grpSpPr>
          <a:xfrm>
            <a:off x="356400" y="3640960"/>
            <a:ext cx="11422271" cy="2065136"/>
            <a:chOff x="285400" y="5080787"/>
            <a:chExt cx="2609145" cy="2065136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64FEBD07-0DE3-47E6-8D5C-8C159A10BE53}"/>
                </a:ext>
              </a:extLst>
            </p:cNvPr>
            <p:cNvSpPr/>
            <p:nvPr/>
          </p:nvSpPr>
          <p:spPr>
            <a:xfrm>
              <a:off x="1144676" y="5080787"/>
              <a:ext cx="884780" cy="580505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FFFF00"/>
                </a:highlight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0071A8C-441E-4CD8-A690-A37B9DBD26B6}"/>
                </a:ext>
              </a:extLst>
            </p:cNvPr>
            <p:cNvSpPr/>
            <p:nvPr/>
          </p:nvSpPr>
          <p:spPr>
            <a:xfrm>
              <a:off x="285400" y="5838769"/>
              <a:ext cx="1227185" cy="5994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FFFF00"/>
                </a:highlight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884BB8A0-9B08-455E-964B-51D7AF0C73B3}"/>
                </a:ext>
              </a:extLst>
            </p:cNvPr>
            <p:cNvSpPr/>
            <p:nvPr/>
          </p:nvSpPr>
          <p:spPr>
            <a:xfrm>
              <a:off x="285400" y="6546467"/>
              <a:ext cx="2609145" cy="5994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FFFF00"/>
                </a:highlight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Программа «Доступный кредит для МСП»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941" y="1878272"/>
            <a:ext cx="3994883" cy="179880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Кредиты на пополнение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оборотного капитала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Срок - до 3-х лет.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Ставка - до 10% годовых</a:t>
            </a:r>
          </a:p>
          <a:p>
            <a:endParaRPr lang="ru-RU" sz="2600" dirty="0" smtClean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12193" y="2017958"/>
            <a:ext cx="4105496" cy="163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Кредиты на инвестиции 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Срок -до 10 лет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Ставка - до 9,2% годовых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35692" y="5848124"/>
            <a:ext cx="11621351" cy="448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строительство и реконструкция зданий, сооружений, помещений в ДФО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83272" y="3619640"/>
            <a:ext cx="3731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Цели кредитования: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5692" y="4324549"/>
            <a:ext cx="548715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400" indent="-2304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финансирование текущей</a:t>
            </a:r>
            <a:br>
              <a:rPr lang="ru-RU" sz="2800" dirty="0" smtClean="0"/>
            </a:br>
            <a:r>
              <a:rPr lang="ru-RU" sz="2800" dirty="0" smtClean="0"/>
              <a:t>деятельности в ДФО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5692" y="5170519"/>
            <a:ext cx="1110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ru-RU" sz="2800" dirty="0" smtClean="0"/>
              <a:t>приобретение и ремонт основных средств для деятельности в ДФО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24624" y="1972545"/>
            <a:ext cx="24714" cy="464127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1873375" y="1943057"/>
            <a:ext cx="24714" cy="464127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9338" y="6613819"/>
            <a:ext cx="5590481" cy="22519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24624" y="1928421"/>
            <a:ext cx="5590481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288465" y="1927682"/>
            <a:ext cx="5601386" cy="5592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319965" y="6634640"/>
            <a:ext cx="5601386" cy="5592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23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B4D948F-42FF-4DE7-895E-9FD1E632D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alphaModFix amt="5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71" y="2028686"/>
            <a:ext cx="4611809" cy="4517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942"/>
            <a:ext cx="12192000" cy="561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2" y="1079065"/>
            <a:ext cx="10515600" cy="781316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Обязательные требования к заемщику: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D3909B-99EE-47D1-B40E-B768BA7E7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098" y="139160"/>
            <a:ext cx="1291016" cy="71345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881ED4F-82A0-4C51-AC7A-3335D850C8E6}"/>
              </a:ext>
            </a:extLst>
          </p:cNvPr>
          <p:cNvSpPr txBox="1">
            <a:spLocks/>
          </p:cNvSpPr>
          <p:nvPr/>
        </p:nvSpPr>
        <p:spPr>
          <a:xfrm>
            <a:off x="1842512" y="176131"/>
            <a:ext cx="10481292" cy="897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latin typeface="Sylfaen" panose="010A0502050306030303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Фонд развития Дальнего Востока</a:t>
            </a:r>
            <a:endParaRPr lang="ru-RU" sz="5000" i="1" dirty="0">
              <a:latin typeface="Sylfaen" panose="010A0502050306030303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5692" y="1969257"/>
            <a:ext cx="10801865" cy="470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соответствие заемщика требованиям ст. 4 Федерального закона </a:t>
            </a:r>
            <a:br>
              <a:rPr lang="ru-RU" dirty="0" smtClean="0"/>
            </a:br>
            <a:r>
              <a:rPr lang="ru-RU" dirty="0" smtClean="0"/>
              <a:t>№ 209-ФЗ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субъект МСП зарегистрирован на территории ДФО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соблюдение целевого характера использования средств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производство товаров (работ, услуг) на территории ДФО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отсутствие просроченной задолженности по налогам, сборам и т. д.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не применяются процедуры несостоятельности (банкротства)</a:t>
            </a: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dirty="0" smtClean="0"/>
              <a:t>средства не выдаются компаниям нефтегазовой промышленности, </a:t>
            </a:r>
            <a:br>
              <a:rPr lang="ru-RU" dirty="0" smtClean="0"/>
            </a:br>
            <a:r>
              <a:rPr lang="ru-RU" dirty="0" smtClean="0"/>
              <a:t>а также занимающимся производством алкоголя, табака, игорным бизнесом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997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825</Words>
  <Application>Microsoft Office PowerPoint</Application>
  <PresentationFormat>Широкоэкранный</PresentationFormat>
  <Paragraphs>144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NSimSun</vt:lpstr>
      <vt:lpstr>Arial</vt:lpstr>
      <vt:lpstr>Calibri</vt:lpstr>
      <vt:lpstr>Calibri Light</vt:lpstr>
      <vt:lpstr>Candara</vt:lpstr>
      <vt:lpstr>Open Sans</vt:lpstr>
      <vt:lpstr>Sylfaen</vt:lpstr>
      <vt:lpstr>Times New Roman</vt:lpstr>
      <vt:lpstr>Wingdings</vt:lpstr>
      <vt:lpstr>Тема Office</vt:lpstr>
      <vt:lpstr>Презентация PowerPoint</vt:lpstr>
      <vt:lpstr>Фонд развития Дальнего Востока</vt:lpstr>
      <vt:lpstr>Критерии отбора проектов:</vt:lpstr>
      <vt:lpstr>Условия предоставления средств:</vt:lpstr>
      <vt:lpstr>Перечень документов:</vt:lpstr>
      <vt:lpstr>Реализуемые проекты:</vt:lpstr>
      <vt:lpstr>Фонд развития Дальнего Востока</vt:lpstr>
      <vt:lpstr>Программа «Доступный кредит для МСП»</vt:lpstr>
      <vt:lpstr>Обязательные требования к заемщику:</vt:lpstr>
      <vt:lpstr>Реализуемые проекты:</vt:lpstr>
      <vt:lpstr>Фонд развития Дальнего Востока</vt:lpstr>
      <vt:lpstr>Преимущества онлайн-сервиса:</vt:lpstr>
      <vt:lpstr>Фонд развития Дальнего Востока</vt:lpstr>
      <vt:lpstr>Принципы работы Фонда:</vt:lpstr>
      <vt:lpstr>Профиль потенциальной портфельной компании:</vt:lpstr>
      <vt:lpstr>Инвестиционные средства могут направляться на:</vt:lpstr>
      <vt:lpstr>Реализуемые проекты:</vt:lpstr>
    </vt:vector>
  </TitlesOfParts>
  <Company>Правительство Магаданской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Тихменева Оксана Сергеевна</dc:creator>
  <cp:lastModifiedBy>Тихменева Оксана Сергеевна</cp:lastModifiedBy>
  <cp:revision>64</cp:revision>
  <dcterms:created xsi:type="dcterms:W3CDTF">2020-02-17T22:23:01Z</dcterms:created>
  <dcterms:modified xsi:type="dcterms:W3CDTF">2020-02-19T04:43:18Z</dcterms:modified>
</cp:coreProperties>
</file>