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1" r:id="rId3"/>
    <p:sldId id="357" r:id="rId4"/>
    <p:sldId id="366" r:id="rId5"/>
    <p:sldId id="367" r:id="rId6"/>
    <p:sldId id="262" r:id="rId7"/>
    <p:sldId id="264" r:id="rId8"/>
    <p:sldId id="370" r:id="rId9"/>
    <p:sldId id="277" r:id="rId10"/>
    <p:sldId id="261" r:id="rId11"/>
    <p:sldId id="265" r:id="rId12"/>
    <p:sldId id="266" r:id="rId13"/>
    <p:sldId id="267" r:id="rId14"/>
    <p:sldId id="369" r:id="rId15"/>
    <p:sldId id="273" r:id="rId16"/>
    <p:sldId id="274" r:id="rId17"/>
    <p:sldId id="359" r:id="rId18"/>
    <p:sldId id="269" r:id="rId19"/>
    <p:sldId id="278" r:id="rId20"/>
    <p:sldId id="270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A9C7D23-3B55-44CC-82FA-8AF287A9B062}">
          <p14:sldIdLst>
            <p14:sldId id="256"/>
            <p14:sldId id="271"/>
            <p14:sldId id="357"/>
            <p14:sldId id="366"/>
            <p14:sldId id="367"/>
            <p14:sldId id="262"/>
            <p14:sldId id="264"/>
            <p14:sldId id="370"/>
            <p14:sldId id="277"/>
            <p14:sldId id="261"/>
            <p14:sldId id="265"/>
            <p14:sldId id="266"/>
            <p14:sldId id="267"/>
            <p14:sldId id="369"/>
            <p14:sldId id="273"/>
            <p14:sldId id="274"/>
            <p14:sldId id="359"/>
            <p14:sldId id="269"/>
            <p14:sldId id="278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E2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7" autoAdjust="0"/>
    <p:restoredTop sz="94673" autoAdjust="0"/>
  </p:normalViewPr>
  <p:slideViewPr>
    <p:cSldViewPr snapToGrid="0">
      <p:cViewPr varScale="1">
        <p:scale>
          <a:sx n="110" d="100"/>
          <a:sy n="110" d="100"/>
        </p:scale>
        <p:origin x="222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8071F-6C67-41DD-B488-DDA3866B81E7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8008F-7BFD-497A-A198-7241ADA129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419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38008F-7BFD-497A-A198-7241ADA129E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9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38008F-7BFD-497A-A198-7241ADA129E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14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38008F-7BFD-497A-A198-7241ADA129E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31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6100" y="1528429"/>
            <a:ext cx="2162175" cy="2764984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F5C2332-5309-4435-B45C-F923A7250E5A}"/>
              </a:ext>
            </a:extLst>
          </p:cNvPr>
          <p:cNvSpPr/>
          <p:nvPr/>
        </p:nvSpPr>
        <p:spPr>
          <a:xfrm>
            <a:off x="490173" y="3630419"/>
            <a:ext cx="6028102" cy="72250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52449" y="317500"/>
            <a:ext cx="8067675" cy="2651901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комплексном подходе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национального проекта «Образование»</a:t>
            </a:r>
            <a:r>
              <a:rPr lang="ru-RU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B0F0"/>
                </a:solidFill>
              </a:rPr>
              <a:t>в Магаданской области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8323" y="3635290"/>
            <a:ext cx="3060340" cy="72715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начала – 01.01.2019</a:t>
            </a:r>
          </a:p>
          <a:p>
            <a:pPr marL="0" indent="0" algn="l"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окончания - 31.12.2024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4351" y="4425901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Куратор: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Савченко Татьяна Александровна, заместитель губернатора Магаданской области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561975" y="0"/>
            <a:ext cx="7124700" cy="8667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ОСНОВНЫЕ ПОКАЗАТЕЛИ</a:t>
            </a:r>
          </a:p>
          <a:p>
            <a:pPr algn="ctr"/>
            <a:r>
              <a:rPr lang="ru-RU" sz="2000" dirty="0">
                <a:solidFill>
                  <a:srgbClr val="00B0F0"/>
                </a:solidFill>
              </a:rPr>
              <a:t>регионального проекта «Современная школа»</a:t>
            </a:r>
            <a:endParaRPr lang="ru-RU" sz="2000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B672D48B-CDA4-455A-98F8-4285394E9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828647"/>
              </p:ext>
            </p:extLst>
          </p:nvPr>
        </p:nvGraphicFramePr>
        <p:xfrm>
          <a:off x="227457" y="1090974"/>
          <a:ext cx="8631937" cy="521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4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2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22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8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90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24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6211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278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9809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295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458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</a:rPr>
                        <a:t>Доля муниципальных образований 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</a:rPr>
                        <a:t>Магаданской</a:t>
                      </a:r>
                      <a:r>
                        <a:rPr lang="ru-RU" sz="1200" i="1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</a:rPr>
                        <a:t> области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</a:rPr>
                        <a:t>, в которых обновлено содержание и методы обучения предметной области «Технология»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 других предметных областей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</a:rPr>
                        <a:t>, 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02496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Arial Unicode MS"/>
                        </a:rPr>
                        <a:t>Число общеобразовательных организаций, расположенных в сельской местности и малых городах, обновивших материально-техническую базу для реализации основных и дополнительных общеобразовательных программ цифрового, естественнонаучного и гуманитарного профилей, единиц нарастающим итогом к 2018 году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6709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Arial Unicode MS"/>
                        </a:rPr>
                        <a:t>Численность обучающихся, охваченных основными и дополнительными общеобразовательными программами цифрового, естественнонаучного и гуманитарного профилей, тыс. человек нарастающим итогом к 2018 году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9507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Arial Unicode MS"/>
                        </a:rPr>
                        <a:t>Число созданных новых мест в общеобразовательных организациях, расположенных в сельской местности и поселках городского типа, человек нарастающим итогом к 2018 году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19507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Arial Unicode MS"/>
                        </a:rPr>
                        <a:t>Доля муниципальных образований </a:t>
                      </a:r>
                      <a:r>
                        <a:rPr lang="ru-RU" sz="1200" i="1" dirty="0">
                          <a:effectLst/>
                          <a:latin typeface="Times New Roman"/>
                          <a:ea typeface="Arial Unicode MS"/>
                        </a:rPr>
                        <a:t>/наименование субъекта Российской Федерации/</a:t>
                      </a:r>
                      <a:r>
                        <a:rPr lang="ru-RU" sz="1200" dirty="0">
                          <a:effectLst/>
                          <a:latin typeface="Times New Roman"/>
                          <a:ea typeface="Arial Unicode MS"/>
                        </a:rPr>
                        <a:t>, в которых ликвидировано обучение в 3-ю смену, 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Отсутствуют школы с обучение в 3-ю смену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599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876300" y="107950"/>
            <a:ext cx="7429500" cy="7683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ОСНОВНЫЕ ПОКАЗАТЕЛИ</a:t>
            </a:r>
          </a:p>
          <a:p>
            <a:pPr algn="ctr"/>
            <a:r>
              <a:rPr lang="ru-RU" sz="2000" dirty="0">
                <a:solidFill>
                  <a:srgbClr val="00B0F0"/>
                </a:solidFill>
              </a:rPr>
              <a:t>регионального проекта «Успех каждого ребёнка»</a:t>
            </a:r>
            <a:endParaRPr lang="ru-RU" sz="2000" dirty="0"/>
          </a:p>
          <a:p>
            <a:pPr algn="ctr"/>
            <a:endParaRPr lang="ru-RU" sz="2400" b="1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E4F99CA0-4198-4EC8-950E-1FA48DD72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112066"/>
              </p:ext>
            </p:extLst>
          </p:nvPr>
        </p:nvGraphicFramePr>
        <p:xfrm>
          <a:off x="180975" y="1052874"/>
          <a:ext cx="8791575" cy="5245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87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34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88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06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43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25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5466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3376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9587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9906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</a:rPr>
                        <a:t>Доля детей в возрасте от 5 до 18 лет, охваченных дополнительным образованием, 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3187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Arial Unicode MS"/>
                        </a:rPr>
                        <a:t>Число детей, охваченных деятельностью детских технопарков «Кванториум» (мобильных технопарков «Кванториум»)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Федерации, человек, нарастающим итогом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12825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Arial Unicode MS"/>
                        </a:rPr>
                        <a:t>Число участников открытых онлайн-уроков, реализуемых с учетом опыта цикла открытых уроков «Проектория», «Уроки настоящего» или иных аналогичных по возможностям, функциям и результатам проектах, направленных на раннюю профориентацию, тыс. человек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37051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Arial Unicode MS"/>
                        </a:rPr>
                        <a:t>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 с учетом реализации проекта «Билет в будущее», нарастающим итогом, человек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414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238125" y="95250"/>
            <a:ext cx="7924800" cy="11144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ОСНОВНЫЕ ПОКАЗАТЕЛИ</a:t>
            </a:r>
          </a:p>
          <a:p>
            <a:pPr algn="ctr"/>
            <a:r>
              <a:rPr lang="ru-RU" sz="2000" dirty="0">
                <a:solidFill>
                  <a:srgbClr val="00B0F0"/>
                </a:solidFill>
              </a:rPr>
              <a:t>регионального проекта «Поддержка семей, имеющих детей»</a:t>
            </a:r>
            <a:endParaRPr lang="ru-RU" sz="2000" dirty="0"/>
          </a:p>
          <a:p>
            <a:endParaRPr lang="ru-RU" sz="2400" b="1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480FE50B-2EF3-457F-9DC8-675F69F15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131646"/>
              </p:ext>
            </p:extLst>
          </p:nvPr>
        </p:nvGraphicFramePr>
        <p:xfrm>
          <a:off x="256032" y="1405298"/>
          <a:ext cx="8631937" cy="3833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4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2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22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8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90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24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6211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278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9331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314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69476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</a:rPr>
                        <a:t>Количество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родителей, в том числе с привлечением некоммерческих организаций (далее – НКО), нарастающим итогом с 2019 года, тыс. единиц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7347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Arial Unicode MS"/>
                        </a:rPr>
                        <a:t>Доля граждан, положительно оценивших качество услуг психолого-педагогической, методической и консультативной помощи, от общего числа обратившихся за получением услуги, %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889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37029" y="0"/>
            <a:ext cx="8077200" cy="1181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ОСНОВНЫЕ ПОКАЗАТЕЛИ</a:t>
            </a:r>
          </a:p>
          <a:p>
            <a:pPr algn="ctr"/>
            <a:r>
              <a:rPr lang="ru-RU" sz="2000" dirty="0">
                <a:solidFill>
                  <a:srgbClr val="00B0F0"/>
                </a:solidFill>
              </a:rPr>
              <a:t>регионального проекта «Цифровая образовательная среда»</a:t>
            </a:r>
            <a:endParaRPr lang="ru-RU" sz="2000" dirty="0"/>
          </a:p>
          <a:p>
            <a:pPr algn="ctr"/>
            <a:endParaRPr lang="ru-RU" sz="2400" b="1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A31663AA-7AFF-4D90-B0B6-635A537D2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162601"/>
              </p:ext>
            </p:extLst>
          </p:nvPr>
        </p:nvGraphicFramePr>
        <p:xfrm>
          <a:off x="95250" y="1419225"/>
          <a:ext cx="8858250" cy="4339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9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268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53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55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92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685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596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19909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909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00581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Доля образовательных организаций, расположенных на территории /наименование субъекта Российской Федерации/  обеспеченных Интернет-соединением со скоростью соединения не менее 100Мб/c – для образовательных организаций, расположенных в городах, 50Мб/c – для образовательных организаций, расположенных в сельской местности и поселках городского типа, а также  гарантированным Интернет-трафиком, 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9954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Доля муниципальных образований /наименование субъекта Российской Федерации/, в которых внедрена целевая модель цифровой образовательной среды в образовательных организациях, реализующих образовательные программы общего образования и среднего профессионального образования, 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892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247650" y="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Основные показатели</a:t>
            </a:r>
          </a:p>
          <a:p>
            <a:pPr algn="ctr"/>
            <a:r>
              <a:rPr lang="ru-RU" sz="2000" dirty="0">
                <a:solidFill>
                  <a:srgbClr val="00B0F0"/>
                </a:solidFill>
              </a:rPr>
              <a:t>регионального проекта «Цифровая образовательная среда»</a:t>
            </a:r>
            <a:endParaRPr lang="ru-RU" sz="2000" dirty="0"/>
          </a:p>
          <a:p>
            <a:pPr algn="ctr"/>
            <a:endParaRPr lang="ru-RU" sz="2400" b="1" dirty="0"/>
          </a:p>
          <a:p>
            <a:pPr algn="ctr"/>
            <a:endParaRPr lang="ru-RU" sz="2400" b="1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560570"/>
              </p:ext>
            </p:extLst>
          </p:nvPr>
        </p:nvGraphicFramePr>
        <p:xfrm>
          <a:off x="256032" y="1405299"/>
          <a:ext cx="8631937" cy="4142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266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22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8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90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24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6211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278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285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2857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4226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Доля обучающихся, для которых формируется цифровой образовательный профиль и индивидуальный план обучения (персональная траектория обучения) с использованием федеральной информационно-сервисной платформы цифровой образовательной среды (федеральных цифровых платформ, информационных систем и ресурсов), между которыми обеспечено информационное взаимодействие , в общем числе обучающихся по указанным программам, %: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222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 программам общего образования и дополнительного образования детей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9897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 программам среднего профессионального образования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568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123825" y="0"/>
            <a:ext cx="8181975" cy="11620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ОСНОВНЫЕ ПОКАЗАТЕЛИ</a:t>
            </a:r>
          </a:p>
          <a:p>
            <a:pPr algn="ctr"/>
            <a:r>
              <a:rPr lang="ru-RU" sz="2000" dirty="0">
                <a:solidFill>
                  <a:srgbClr val="00B0F0"/>
                </a:solidFill>
              </a:rPr>
              <a:t>регионального проекта «Цифровая образовательная среда»</a:t>
            </a:r>
            <a:endParaRPr lang="ru-RU" sz="2000" dirty="0"/>
          </a:p>
          <a:p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04201"/>
              </p:ext>
            </p:extLst>
          </p:nvPr>
        </p:nvGraphicFramePr>
        <p:xfrm>
          <a:off x="256032" y="1405299"/>
          <a:ext cx="8631937" cy="5245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266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22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8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90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24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6211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278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171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714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4045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Доля образовательных организаций, осуществляющих образовательную деятельность с использованием федеральной информационно-сервисной платформы цифровой образовательной среды (федеральных цифровых платформ. информационных систем и ресурсов), между которыми обеспечено информационное взаимодействие , в общем числе образовательных организаций,</a:t>
                      </a:r>
                      <a:r>
                        <a:rPr lang="ru-RU" sz="1400" baseline="0" dirty="0">
                          <a:effectLst/>
                          <a:latin typeface="Times New Roman"/>
                          <a:ea typeface="Times New Roman"/>
                        </a:rPr>
                        <a:t> 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8057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 программам общего образования и дополнительного образования детей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5429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 программам среднего профессионального образования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24045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Доля обучающихся общего образования и среднего профессионального образования, использующих федеральную информационно-сервисную платформу цифровой образовательной среды (федеральные цифровые платформы, информационные системы и ресурсы)  для «горизонтального» обучения и неформального образования,</a:t>
                      </a:r>
                      <a:r>
                        <a:rPr lang="ru-RU" sz="1400" baseline="0" dirty="0">
                          <a:effectLst/>
                          <a:latin typeface="Times New Roman"/>
                          <a:ea typeface="Times New Roman"/>
                        </a:rPr>
                        <a:t> 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806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685800" y="-1"/>
            <a:ext cx="7543800" cy="9239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ОСНОВНЫЕ ПОКАЗАТЕЛИ</a:t>
            </a:r>
          </a:p>
          <a:p>
            <a:pPr algn="ctr"/>
            <a:r>
              <a:rPr lang="ru-RU" sz="2000" dirty="0">
                <a:solidFill>
                  <a:srgbClr val="00B0F0"/>
                </a:solidFill>
              </a:rPr>
              <a:t>регионального проекта «Цифровая образовательная среда»</a:t>
            </a:r>
            <a:endParaRPr lang="ru-RU" sz="20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80269"/>
              </p:ext>
            </p:extLst>
          </p:nvPr>
        </p:nvGraphicFramePr>
        <p:xfrm>
          <a:off x="256032" y="1405299"/>
          <a:ext cx="8631937" cy="3154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266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22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8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90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24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6211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278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2037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376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13756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«одного окна» («Современная цифровая образовательная среда в Российской Федерации»),%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407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358588" y="0"/>
            <a:ext cx="7799294" cy="7179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200" b="1" dirty="0"/>
              <a:t>ОСНОВНЫЕ ПОКАЗАТЕЛИ</a:t>
            </a:r>
          </a:p>
          <a:p>
            <a:pPr algn="ctr"/>
            <a:r>
              <a:rPr lang="ru-RU" sz="2000" dirty="0">
                <a:solidFill>
                  <a:srgbClr val="00B0F0"/>
                </a:solidFill>
              </a:rPr>
              <a:t>регионального проекта «Учитель будущего»</a:t>
            </a:r>
            <a:endParaRPr lang="ru-RU" sz="2000" dirty="0"/>
          </a:p>
          <a:p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161083"/>
              </p:ext>
            </p:extLst>
          </p:nvPr>
        </p:nvGraphicFramePr>
        <p:xfrm>
          <a:off x="286327" y="1264025"/>
          <a:ext cx="8592406" cy="474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9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606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95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62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61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94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954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3983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3120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202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3751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Доля учителей общеобразовательных организаций, вовлеченных в национальную систему профессионального роста педагогических работников, 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2421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Доля муниципальных образований субъекта Российской Федерации, обеспечивших деятельность центров непрерывного повышения профессионального мастерства педагогических работников и аккредитационные центры системы образования, 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53751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Доля педагогических работников, прошедших добровольную независимую оценку профессиональной квалификации,</a:t>
                      </a:r>
                      <a:r>
                        <a:rPr lang="ru-RU" sz="1400" baseline="0" dirty="0">
                          <a:effectLst/>
                          <a:latin typeface="Times New Roman"/>
                          <a:ea typeface="Times New Roman"/>
                        </a:rPr>
                        <a:t> 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442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79F245ED-1BBB-4865-9DD8-AD5687A7F5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673811"/>
              </p:ext>
            </p:extLst>
          </p:nvPr>
        </p:nvGraphicFramePr>
        <p:xfrm>
          <a:off x="85343" y="1133476"/>
          <a:ext cx="8944357" cy="5200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5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79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3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3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179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53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305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586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64701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701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279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Число центров опережающей профессиональной подготовки накопительным итогом, единиц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1806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Число мастерских, оснащенных современной материально-технической базой по одной из компетенций накопительным итогом, единиц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0169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Внедрена итоговая аттестация в форме демонстрационного экзамена в образовательных организациях, осуществляющих образовательную деятельность по образовательным программам среднего профессионального образования: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7825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доля организаций, осуществляющих образовательную деятельность по образовательным программам среднего профессионального образования, итоговая аттестация в которых проводится в форме демонстрационного экзамена, 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07171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доля обучающихся, завершающих обучение в организациях, осуществляющих образовательную деятельность по образовательным программам среднего профессионального образования, прошедших аттестацию с использованием механизма демонстрационного экзамена, 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76250" y="79375"/>
            <a:ext cx="7658100" cy="8064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dirty="0"/>
              <a:t>ОСНОВНЫЕ ПОКАЗАТЕЛИ</a:t>
            </a:r>
          </a:p>
          <a:p>
            <a:pPr algn="ctr"/>
            <a:r>
              <a:rPr lang="ru-RU" sz="2000" dirty="0">
                <a:solidFill>
                  <a:srgbClr val="00B0F0"/>
                </a:solidFill>
              </a:rPr>
              <a:t>регионального проекта «Молодые профессионалы»</a:t>
            </a:r>
            <a:endParaRPr lang="ru-RU" sz="2000" dirty="0"/>
          </a:p>
          <a:p>
            <a:endParaRPr lang="ru-RU" sz="2000" dirty="0"/>
          </a:p>
          <a:p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416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524996" y="117474"/>
            <a:ext cx="7419975" cy="770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ОСНОВНЫЕ ПОКАЗАТЕЛИ</a:t>
            </a:r>
          </a:p>
          <a:p>
            <a:pPr algn="ctr"/>
            <a:r>
              <a:rPr lang="ru-RU" sz="2000" dirty="0">
                <a:solidFill>
                  <a:srgbClr val="00B0F0"/>
                </a:solidFill>
              </a:rPr>
              <a:t>регионального проекта «Новые возможности для каждого»</a:t>
            </a:r>
            <a:endParaRPr lang="ru-RU" sz="2000" dirty="0"/>
          </a:p>
          <a:p>
            <a:endParaRPr lang="ru-RU" sz="2400" b="1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463188"/>
              </p:ext>
            </p:extLst>
          </p:nvPr>
        </p:nvGraphicFramePr>
        <p:xfrm>
          <a:off x="304799" y="1488137"/>
          <a:ext cx="8741661" cy="2340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7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227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62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0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62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938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1857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4326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3430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307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1536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Количество граждан /наименование субъекта Российской Федерации/, ежегодно проходящих обучение по программам непрерывного образования (дополнительным образовательным программам и программам профессионального обучения) в образовательных организациях высшего образования, не менее, тыс. чел.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0,450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0,530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0,620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0,690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0,765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0,855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09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xmlns="" id="{5E8601DD-34B9-484B-B84F-71A99815C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57325"/>
            <a:ext cx="8410575" cy="4683499"/>
          </a:xfrm>
        </p:spPr>
        <p:txBody>
          <a:bodyPr>
            <a:normAutofit fontScale="40000" lnSpcReduction="20000"/>
          </a:bodyPr>
          <a:lstStyle/>
          <a:p>
            <a:pPr marL="228600" indent="-228600" algn="just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«Подготовка кадров для ключевых отраслей экономики Магаданской области» (в рамках реализации приоритетного проекта «Рабочие кадры для передовых технологий»).</a:t>
            </a:r>
          </a:p>
          <a:p>
            <a:pPr marL="228600" indent="-228600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«Успех каждого ребенка».</a:t>
            </a:r>
          </a:p>
          <a:p>
            <a:pPr marL="228600" indent="-228600" algn="just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«Содействие созданию в Магаданской области новых мест в общеобразовательных организациях» на 2016-2020 годы.</a:t>
            </a:r>
          </a:p>
          <a:p>
            <a:pPr marL="228600" indent="-228600" algn="just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«Повышение качества и доступности дошкольного образования в Магаданской области» на 2014-2020 годы.</a:t>
            </a:r>
          </a:p>
          <a:p>
            <a:pPr marL="228600" indent="-228600" algn="just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дополнительного образования в Магаданской области» на 2014-2020 годы.</a:t>
            </a:r>
          </a:p>
          <a:p>
            <a:pPr marL="228600" indent="-228600" algn="just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«Кадры Магаданской области на 2014-2020 годы» на 2014-2020 годы.</a:t>
            </a:r>
          </a:p>
          <a:p>
            <a:pPr marL="228600" indent="-228600" algn="just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и обеспечение отдыха и оздоровления детей в Магаданской области» на 2014-2020 годы.</a:t>
            </a:r>
          </a:p>
          <a:p>
            <a:pPr marL="228600" indent="-228600" algn="just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жилыми помещениями детей-сирот, детей, оставшихся без попечения родителей, лиц из числа детей-сирот, детей, оставшихся без попечения родителей в Магаданской области» на 2014-2020 годы</a:t>
            </a:r>
          </a:p>
          <a:p>
            <a:pPr marL="228600" indent="-228600" algn="just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федеральной программы «Развитие образования в Российской Федерации» «Создание условий для занятия физической культурой и спортом в общеобразовательных организациях, расположенных в сельской местности».</a:t>
            </a:r>
          </a:p>
          <a:p>
            <a:pPr marL="228600" indent="-228600" algn="just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«Вовлечение молодежи в социальную практику, поддержка талантливой молодежи»  на 2014-2020 годы.</a:t>
            </a:r>
          </a:p>
          <a:p>
            <a:pPr marL="228600" indent="-228600">
              <a:spcBef>
                <a:spcPts val="1200"/>
              </a:spcBef>
              <a:buAutoNum type="arabicPeriod"/>
            </a:pP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516592" y="114299"/>
            <a:ext cx="7823200" cy="8477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ПЕРЕЧЕНЬ РЕГИОНАЛЬНЫХ ПРОЕКТОВ</a:t>
            </a:r>
          </a:p>
          <a:p>
            <a:pPr algn="ctr"/>
            <a:r>
              <a:rPr lang="ru-RU" sz="2000" dirty="0">
                <a:solidFill>
                  <a:srgbClr val="00B0F0"/>
                </a:solidFill>
              </a:rPr>
              <a:t>в Магаданской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140087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676275" y="69850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ОСНОВНЫЕ ПОКАЗАТЕЛИ</a:t>
            </a:r>
          </a:p>
          <a:p>
            <a:pPr algn="ctr"/>
            <a:r>
              <a:rPr lang="ru-RU" sz="2000" dirty="0">
                <a:solidFill>
                  <a:srgbClr val="00B0F0"/>
                </a:solidFill>
              </a:rPr>
              <a:t>регионального проекта «Социальная активность»</a:t>
            </a:r>
            <a:endParaRPr lang="ru-RU" sz="2000" dirty="0"/>
          </a:p>
          <a:p>
            <a:pPr algn="ctr"/>
            <a:endParaRPr lang="ru-RU" sz="2400" b="1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348789"/>
              </p:ext>
            </p:extLst>
          </p:nvPr>
        </p:nvGraphicFramePr>
        <p:xfrm>
          <a:off x="341375" y="1488136"/>
          <a:ext cx="8497825" cy="4207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07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98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242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71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41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2811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2319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19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9797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Численность обучающихся, вовлеченных в деятельность общественных объединений, в т.ч. волонтерских и добровольческих, тыс. человек 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0471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Доля граждан, вовлеченных в добровольческую деятельность, % 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45138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Доля молодежи, задействованной в мероприятиях по вовлечению в творческую деятельность, от общего числа молодежи</a:t>
                      </a:r>
                      <a:r>
                        <a:rPr lang="ru-RU" sz="1400" baseline="0" dirty="0">
                          <a:effectLst/>
                          <a:latin typeface="Times New Roman"/>
                          <a:ea typeface="Times New Roman"/>
                        </a:rPr>
                        <a:t> в субъекте Российской Федерации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, 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06028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Доля студентов, вовлеченных в клубное студенческое движение, от общего числа студентов субъекта</a:t>
                      </a:r>
                      <a:r>
                        <a:rPr lang="ru-RU" sz="1400" baseline="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aseline="0">
                          <a:effectLst/>
                          <a:latin typeface="Times New Roman"/>
                          <a:ea typeface="Times New Roman"/>
                        </a:rPr>
                        <a:t>Российской Федерации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312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710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261350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800" b="1" dirty="0">
                <a:solidFill>
                  <a:srgbClr val="4F81BD">
                    <a:lumMod val="75000"/>
                  </a:srgbClr>
                </a:solidFill>
              </a:rPr>
              <a:t>ОСНОВНЫЕ РЕЗУЛЬТАТЫ И ПОКАЗАТЕЛИ </a:t>
            </a:r>
          </a:p>
          <a:p>
            <a:pPr algn="ctr"/>
            <a:r>
              <a:rPr lang="ru-RU" sz="1800" dirty="0">
                <a:solidFill>
                  <a:srgbClr val="00B0F0"/>
                </a:solidFill>
              </a:rPr>
              <a:t>комплексного подхода реализации национального проекта «Образование» в Магаданской области</a:t>
            </a:r>
            <a:endParaRPr lang="ru-RU" sz="1800" b="1" dirty="0">
              <a:solidFill>
                <a:srgbClr val="00B0F0"/>
              </a:solidFill>
            </a:endParaRPr>
          </a:p>
          <a:p>
            <a:endParaRPr lang="ru-RU" sz="2400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615167"/>
              </p:ext>
            </p:extLst>
          </p:nvPr>
        </p:nvGraphicFramePr>
        <p:xfrm>
          <a:off x="-1" y="1038224"/>
          <a:ext cx="9067800" cy="57121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83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4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07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242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33469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</a:p>
                    <a:p>
                      <a:pPr algn="ctr"/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РЕГИОНАЛЬНОГО ПРОЕКТА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78524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Современная школа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Обновлено содержание и методы обучения предметной области «Технология», в общеобразовательных организациях создана модель профориентационной работы на основе реализации технологии образовательной робототехники, конструирования, моделирования, программирования и др. 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 Увеличена доля учащихся, вовлеченных в исследовательскую и проектную деятельность по техническому и гуманитарному направлению.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Увеличена доля учащихся, охваченных программами дополнительного образования технической направленности.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Доля муниципальных образований Магаданской области, в которых обновлено содержание и методы обучения предметной области «Технология» и других предметных областей, %</a:t>
                      </a:r>
                    </a:p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Количество созданных центров образования цифрового и гуманитарного профилей в общеобразовательных организациях, расположенные в сельской местности и малых городах, единиц.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3051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Успех каждого ребенка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-228600" algn="just" defTabSz="914400" rtl="0" eaLnBrk="1" latinLnBrk="0" hangingPunct="1">
                        <a:buAutoNum type="arabicPeriod"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Увеличена численность детей, охваченных дополнительным образованием.</a:t>
                      </a:r>
                    </a:p>
                    <a:p>
                      <a:pPr marL="0" indent="-228600" algn="just" defTabSz="914400" rtl="0" eaLnBrk="1" latinLnBrk="0" hangingPunct="1">
                        <a:buAutoNum type="arabicPeriod"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Созданы 1 «</a:t>
                      </a:r>
                      <a:r>
                        <a:rPr lang="ru-RU" sz="11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и 1 мобильный технопарк.</a:t>
                      </a:r>
                    </a:p>
                    <a:p>
                      <a:pPr marL="0" indent="-228600" algn="just" defTabSz="914400" rtl="0" eaLnBrk="1" latinLnBrk="0" hangingPunct="1">
                        <a:buAutoNum type="arabicPeriod"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 центр выявления, поддержки и развития способностей и талантов у детей и молодежи совместно с Образовательным фондом «Талант и успех».</a:t>
                      </a:r>
                    </a:p>
                    <a:p>
                      <a:pPr marL="0" indent="0" algn="just" defTabSz="914400" rtl="0" eaLnBrk="1" latinLnBrk="0" hangingPunct="1">
                        <a:buNone/>
                      </a:pP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228600" algn="just" defTabSz="914400" rtl="0" eaLnBrk="1" latinLnBrk="0" hangingPunct="1">
                        <a:buAutoNum type="arabicPeriod"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детей, охваченных дополнительным образованием, %.</a:t>
                      </a:r>
                    </a:p>
                    <a:p>
                      <a:pPr marL="0" indent="-228600" algn="just" defTabSz="914400" rtl="0" eaLnBrk="1" latinLnBrk="0" hangingPunct="1">
                        <a:buAutoNum type="arabicPeriod"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детей, занимающихся на базе «</a:t>
                      </a:r>
                      <a:r>
                        <a:rPr lang="ru-RU" sz="11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Кванториума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и мобильного технопарка, чел.</a:t>
                      </a:r>
                    </a:p>
                    <a:p>
                      <a:pPr marL="0" indent="-228600" algn="just" defTabSz="914400" rtl="0" eaLnBrk="1" latinLnBrk="0" hangingPunct="1">
                        <a:buAutoNum type="arabicPeriod"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Охват обучающихся в Центре по образовательным программам основного и среднего общего образования, %.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7155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Поддержка семей, имеющих детей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Оказана психолого-педагогическая, методическая и консультативная помощь родителям (законным представителям) детей, гражданам, желающим принять на воспитание детей, оставшихся без попечения родителей.</a:t>
                      </a:r>
                    </a:p>
                    <a:p>
                      <a:pPr marL="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Внедрена целевая модель информационно-просветительской поддержки родителей, включающая создание консультационных центров, обеспечивающих получение родителями детей дошкольного возраста методической, психолого-педагогической помощи на безвозмездной основе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родителей (законных представителей) детей, граждан, желающих принять на воспитание детей, оставшихся без попечения родителей, чел. </a:t>
                      </a:r>
                    </a:p>
                    <a:p>
                      <a:pPr marL="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городских округов, внедривших целевую модель информационно-просветительской поддержки родителей, %.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6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710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261350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800" b="1" dirty="0">
                <a:solidFill>
                  <a:srgbClr val="4F81BD">
                    <a:lumMod val="75000"/>
                  </a:srgbClr>
                </a:solidFill>
              </a:rPr>
              <a:t>ОСНОВНЫЕ РЕЗУЛЬТАТЫ И ПОКАЗАТЕЛИ </a:t>
            </a:r>
          </a:p>
          <a:p>
            <a:pPr algn="ctr"/>
            <a:r>
              <a:rPr lang="ru-RU" sz="1800" dirty="0">
                <a:solidFill>
                  <a:srgbClr val="00B0F0"/>
                </a:solidFill>
              </a:rPr>
              <a:t>комплексного подхода реализации национального проекта «Образование» в Магаданской области</a:t>
            </a:r>
            <a:endParaRPr lang="ru-RU" sz="1800" b="1" dirty="0">
              <a:solidFill>
                <a:srgbClr val="00B0F0"/>
              </a:solidFill>
            </a:endParaRPr>
          </a:p>
          <a:p>
            <a:endParaRPr lang="ru-RU" sz="2400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384185"/>
              </p:ext>
            </p:extLst>
          </p:nvPr>
        </p:nvGraphicFramePr>
        <p:xfrm>
          <a:off x="-1" y="1005840"/>
          <a:ext cx="9144001" cy="5852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5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099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290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6325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</a:p>
                    <a:p>
                      <a:pPr algn="ctr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РЕГИОНАЛЬНОГО ПРОЕКТА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17580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Цифровая образовательная среда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Внедрена целевая модель цифровой образовательной среды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9 городских округах (100%).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Обновлены информационное наполнение и функциональные возможности открытых и общедоступных информационных ресурсов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образовательных организаций, обеспеченных  Интернет-соединением со скоростью соединения не менее 100Мб/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для образовательных организаций, расположенных в городах, 50Мб/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для образовательных организаций, расположенных в сельской местности и поселках городского типа, а также гарантированным Интернет-трафиком, %.</a:t>
                      </a:r>
                    </a:p>
                    <a:p>
                      <a:pPr marL="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городских округов, в которых внедрена целевая модель цифровой образовательной среды в образовательных организациях, реализующих образовательные программы общего и среднего профессионального образования, %.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74294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Учитель будущего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Создан центр аккредитации и сеть центров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непрерывного повышения профессионального мастерства педагогических работников на базе учреждения, реализующего программы дополнительного профессионального образования</a:t>
                      </a:r>
                    </a:p>
                    <a:p>
                      <a:pPr algn="just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Обеспечено повышение уровня профессионального мастерства педагогических работников в форматах непрерывного образования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Количество созданных центров, единиц. 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Количество учителей общеобразовательных организаций, охваченных повышением профессионального мастерства в рамках национальной системы профессионального роста, %.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52350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Молодые профессионалы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(Повышение конкурентоспособности профессионального образования)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-228600" algn="just" defTabSz="914400" rtl="0" eaLnBrk="1" latinLnBrk="0" hangingPunct="1">
                        <a:buAutoNum type="arabicPeriod"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Созданы и функционируют не менее 1 центра опережающей профессиональной подготовки и не менее 50 мастерских, оснащенных современным оборудованием</a:t>
                      </a:r>
                    </a:p>
                    <a:p>
                      <a:pPr marL="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50 % организаций, осуществляющих образовательную деятельность по образовательным программам среднего профессионального образования, государственная итоговая аттестация и промежуточная аттестация обучающихся проводится в форме демонстрационного экзамена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Tx/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Количество мастерских, оснащенных современной материально-технической базой по одной из компетенций накопительным итогом, единиц.</a:t>
                      </a:r>
                    </a:p>
                    <a:p>
                      <a:pPr marL="0" indent="0" algn="just" defTabSz="914400" rtl="0" eaLnBrk="1" latinLnBrk="0" hangingPunct="1">
                        <a:buFontTx/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Количество центров опережающей профессиональной подготовки накопительным итогом, единиц.</a:t>
                      </a:r>
                    </a:p>
                    <a:p>
                      <a:pPr marL="0" indent="0" algn="just" defTabSz="914400" rtl="0" eaLnBrk="1" latinLnBrk="0" hangingPunct="1">
                        <a:buFontTx/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Количество выпускников, проходящих итоговую аттестацию в форме демонстрационного экзамена в образовательных организациях, осуществляющих образовательную деятельность по образовательным программам среднего профессионального образования, чел.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34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710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261350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800" b="1" dirty="0">
                <a:solidFill>
                  <a:srgbClr val="4F81BD">
                    <a:lumMod val="75000"/>
                  </a:srgbClr>
                </a:solidFill>
              </a:rPr>
              <a:t>ОСНОВНЫЕ РЕЗУЛЬТАТЫ И ПОКАЗАТЕЛИ </a:t>
            </a:r>
          </a:p>
          <a:p>
            <a:pPr algn="ctr"/>
            <a:r>
              <a:rPr lang="ru-RU" sz="1800" dirty="0">
                <a:solidFill>
                  <a:srgbClr val="00B0F0"/>
                </a:solidFill>
              </a:rPr>
              <a:t>комплексного подхода реализации национального проекта «Образование» в Магаданской области</a:t>
            </a:r>
            <a:endParaRPr lang="ru-RU" sz="1800" b="1" dirty="0">
              <a:solidFill>
                <a:srgbClr val="00B0F0"/>
              </a:solidFill>
            </a:endParaRPr>
          </a:p>
          <a:p>
            <a:endParaRPr lang="ru-RU" sz="2400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04479"/>
              </p:ext>
            </p:extLst>
          </p:nvPr>
        </p:nvGraphicFramePr>
        <p:xfrm>
          <a:off x="0" y="1082675"/>
          <a:ext cx="9144000" cy="444619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6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4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200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633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5238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</a:p>
                    <a:p>
                      <a:pPr algn="ctr"/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РЕГИОНАЛЬНОГО ПРОЕКТА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6581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Новые возможности для каждого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Осуществлена подготовка научно-педагогических работников и работников организаций-работодателей к реализации современных программ непрерывного образования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(не менее 20%).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Обучены по программам непрерывного образования в образовательных организациях высшего образования, реализующих дополнительные образовательные программы и программы профессионального обучения не менее 3,910 тыс. человек.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228600" algn="just" defTabSz="914400" rtl="0" eaLnBrk="1" latinLnBrk="0" hangingPunct="1">
                        <a:buAutoNum type="arabicPeriod"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подготовленных научно-педагогических работников и работников организаций-работодателей к реализации современных программ непрерывного образования, %.</a:t>
                      </a:r>
                    </a:p>
                    <a:p>
                      <a:pPr marL="0" indent="-228600" algn="just" defTabSz="914400" rtl="0" eaLnBrk="1" latinLnBrk="0" hangingPunct="1">
                        <a:buAutoNum type="arabicPeriod"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обученных по программам непрерывного образования в образовательных организациях высшего образования, реализующих дополнительные образовательные программы и программы,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чел.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581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активность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Созданы ресурсный центр по поддержке добровольчества (</a:t>
                      </a:r>
                      <a:r>
                        <a:rPr lang="ru-RU" sz="11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в сфере культуры безопасности и ЧС, региональный ресурсный центр добровольчества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Проведены не менее 1 конкурса грантов и субсидий, направленного на поддержку социальных и добровольческих проектов, а также деятельности НКО, осуществляющих деятельность в сфере добровольчества.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Вовлечение граждан региона в  добровольческую деятельность.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Создание на базе образовательных организаций среднего, среднего профессионального и высшего образования волонтерских центров.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Количество созданных центров, ед.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Количество участников конкурсов грантов и субсидий, чел.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Доля граждан, вовлеченных в  добровольческую деятельность, %.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Количество созданных волонтерских центров, ед.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05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710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1E2086F3-4F50-48A2-8D99-BA5A2F95B7DA}"/>
              </a:ext>
            </a:extLst>
          </p:cNvPr>
          <p:cNvSpPr txBox="1">
            <a:spLocks/>
          </p:cNvSpPr>
          <p:nvPr/>
        </p:nvSpPr>
        <p:spPr>
          <a:xfrm>
            <a:off x="276224" y="0"/>
            <a:ext cx="8067675" cy="10001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200" b="1" dirty="0"/>
              <a:t>РИСКИ</a:t>
            </a:r>
            <a:endParaRPr lang="en-US" sz="2200" b="1" dirty="0"/>
          </a:p>
          <a:p>
            <a:pPr algn="ctr"/>
            <a:r>
              <a:rPr lang="ru-RU" sz="1800" dirty="0">
                <a:solidFill>
                  <a:srgbClr val="00B0F0"/>
                </a:solidFill>
              </a:rPr>
              <a:t>реализации национального проекта «Образование» </a:t>
            </a:r>
          </a:p>
          <a:p>
            <a:pPr algn="ctr"/>
            <a:r>
              <a:rPr lang="ru-RU" sz="1800" dirty="0"/>
              <a:t>в Магаданской области</a:t>
            </a:r>
          </a:p>
          <a:p>
            <a:pPr algn="ctr"/>
            <a:r>
              <a:rPr lang="ru-RU" sz="2400" b="1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5068" y="1091024"/>
            <a:ext cx="884368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Высокий процент оттока трудоспособного населения из региона, в том числе педагогических работников и молодых специалистов.</a:t>
            </a:r>
          </a:p>
          <a:p>
            <a:pPr algn="just" fontAlgn="t"/>
            <a:r>
              <a:rPr lang="ru-RU" sz="1400" i="1" dirty="0"/>
              <a:t>Справочно: Численность постоянного населения региона на 01.01.2018 составляет 144,1 тыс. человек. Плотность населения: 0,31 человека на 1 кв. км. Численность рабочей силы в 2017 году составила 90,8 тыс. человек.</a:t>
            </a:r>
          </a:p>
          <a:p>
            <a:pPr algn="just" fontAlgn="t"/>
            <a:r>
              <a:rPr lang="ru-RU" sz="1400" dirty="0"/>
              <a:t>2.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Старение педагогических кадров, недостаточный приток молодых специалистов в отрасль при действующей системе поддержки молодых специалистов на уровне региона и муниципалитетов.</a:t>
            </a:r>
          </a:p>
          <a:p>
            <a:pPr algn="just" fontAlgn="t"/>
            <a:r>
              <a:rPr lang="ru-RU" sz="1400" i="1" dirty="0"/>
              <a:t>Справочно: Доля молодых специалистов в отрасли составляет 24,7% от общего количества педагогических работников.</a:t>
            </a:r>
          </a:p>
          <a:p>
            <a:pPr algn="just" fontAlgn="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связи с малой численностью населения и педагогических работников создание центров непрерывного повышения профессионального мастерства педагогических работников и аккредитационных центров системы образования в каждом муниципальном образовании экономически нецелесообразно.</a:t>
            </a:r>
          </a:p>
          <a:p>
            <a:pPr algn="just" fontAlgn="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Максимальное использование заявленной в рамках национального проекта «Цифровая образовательная среда» скорости Интернета в 100 Мб/сек в настоящее время затруднительно. Интернет соединение со скоростью не менее 100 МБ/с и 50 Мб/с доступно при наличии магистральных волоконно-оптических линий связи (ВОЛС), прокладка которых еще не завершена в 4 муниципальных образованиях. При 100 % реализации проекта к 2024 году ежемесячная абонентская плата образовательных организаций составит до 6,915 млн. руб., ежегодная абонентская плата - до 82,980 млн. руб.</a:t>
            </a:r>
          </a:p>
          <a:p>
            <a:pPr algn="just" fontAlgn="t"/>
            <a:r>
              <a:rPr lang="ru-RU" sz="1400" i="1" dirty="0"/>
              <a:t>Справочно: В Магаданской области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абонентская плата при подключении 50 Мб/с составляет до 65,0 тыс. руб., в месяц, 100 Мб/с – до 155,0 тыс. руб.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Неустойчивая Интернет-связь в ряде муниципальных образований создает риски для повышения уровня профессионального мастерства в формате непрерывного образования (дистанционная форма).</a:t>
            </a:r>
          </a:p>
          <a:p>
            <a:pPr algn="just" fontAlgn="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 С учетом поставленных национальным проектом «Образование» задач требуется существенное увеличение численности педагогических работников, привлекаемых к реализации мероприятий, что не отвечает требованиям модельного бюджета области по количеству педагогических работников на количество проживающих в регионе.</a:t>
            </a:r>
          </a:p>
        </p:txBody>
      </p:sp>
    </p:spTree>
    <p:extLst>
      <p:ext uri="{BB962C8B-B14F-4D97-AF65-F5344CB8AC3E}">
        <p14:creationId xmlns:p14="http://schemas.microsoft.com/office/powerpoint/2010/main" val="3244205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5250"/>
            <a:ext cx="8543925" cy="926726"/>
          </a:xfrm>
        </p:spPr>
        <p:txBody>
          <a:bodyPr anchor="ctr" anchorCtr="0">
            <a:noAutofit/>
          </a:bodyPr>
          <a:lstStyle/>
          <a:p>
            <a:pPr algn="ctr"/>
            <a:r>
              <a:rPr lang="ru-RU" sz="2400" b="1" dirty="0"/>
              <a:t>Региональные особенности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1600" dirty="0">
                <a:solidFill>
                  <a:srgbClr val="00B0F0"/>
                </a:solidFill>
              </a:rPr>
              <a:t>реализации национального проекта «Образование» </a:t>
            </a:r>
            <a:br>
              <a:rPr lang="ru-RU" sz="1600" dirty="0">
                <a:solidFill>
                  <a:srgbClr val="00B0F0"/>
                </a:solidFill>
              </a:rPr>
            </a:br>
            <a:r>
              <a:rPr lang="ru-RU" sz="1600" dirty="0"/>
              <a:t>в Магаданской области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710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76" y="1030941"/>
          <a:ext cx="8901953" cy="575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6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553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6999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СЛАБЫЕ СТОРОНЫ: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СИЛЬНЫЕ СТОРОНЫ: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774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Территориальная отдаленность региона от ведущих научных и образовательных центров, ограничение транспортной доступности, высокие тарифы на пассажирские перевозки сокращают возможности участия региона во Всероссийских мероприятиях, детских и молодежных форумах, обучающих мероприятиях, в том числе на базе образовательного Центра «Сириус».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 и качество дошкольного, начального общего, основного общего и среднего образования.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74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Высокая степень износа зданий и помещений, в которых расположены образовательные организации.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Бесплатность дополнительного образования для всех категорий воспитанников.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848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Значительное количество малокомплектных школ (31,8% от общего количества общеобразовательных организаций) с низким количеством обучающихся (5,3% от общего количества обучающихся в регионе).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педагогических традиций, ориентированных на высокий уровень качества преподавания; высокий процент школ повышенного уровня.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2774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Проблемы кадрового обеспечения  по отдельным учебным предметам (физика, химия, география, родные языки коренных малочисленных народов Севера и др.) в связи с отсутствием подготовки выпускников по данным специальностям в ФГБОУ ВО «Северо-Восточный государственный университет».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Справочно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по состоянию на 01.12.2018 года в общеобразовательных организациях региона 70 вакансий.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225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ПРИОРИТЕТНЫЕ НАПРАВЛЕНИЯ: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3749">
                <a:tc gridSpan="2"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повышения доступности и качества общего образования в регионе за счет создания новых мест в общеобразовательных организациях в соответствии с прогнозируемой потребностью и современными требованиями к условиям обучения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2253">
                <a:tc gridSpan="2">
                  <a:txBody>
                    <a:bodyPr/>
                    <a:lstStyle/>
                    <a:p>
                      <a:pPr indent="-342900" algn="just" fontAlgn="t">
                        <a:spcBef>
                          <a:spcPts val="1200"/>
                        </a:spcBef>
                        <a:buFont typeface="Wingdings" pitchFamily="2" charset="2"/>
                        <a:buNone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безопасности образовательного процесса.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17209">
                <a:tc gridSpan="2">
                  <a:txBody>
                    <a:bodyPr/>
                    <a:lstStyle/>
                    <a:p>
                      <a:pPr marL="0" marR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Комплексная модернизация организаций среднего профессионального образования.  Сетевое взаимодействие между образовательными организациями. Внедрение элементов дуального обучения. Развитие системы наставничества.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895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52399"/>
            <a:ext cx="8543925" cy="847725"/>
          </a:xfrm>
        </p:spPr>
        <p:txBody>
          <a:bodyPr anchor="ctr" anchorCtr="0">
            <a:noAutofit/>
          </a:bodyPr>
          <a:lstStyle/>
          <a:p>
            <a:pPr algn="ctr"/>
            <a:r>
              <a:rPr lang="ru-RU" sz="2000" b="1" dirty="0"/>
              <a:t>ВЗАИМОСВЯЗЬ НАЦИОНАЛЬНОГО ПРОЕКТА «ОБРАЗОВАНИЕ»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400" dirty="0">
                <a:solidFill>
                  <a:srgbClr val="00B0F0"/>
                </a:solidFill>
              </a:rPr>
              <a:t/>
            </a:r>
            <a:br>
              <a:rPr lang="ru-RU" sz="2400" dirty="0">
                <a:solidFill>
                  <a:srgbClr val="00B0F0"/>
                </a:solidFill>
              </a:rPr>
            </a:br>
            <a:r>
              <a:rPr lang="ru-RU" sz="1800" dirty="0">
                <a:solidFill>
                  <a:srgbClr val="00B0F0"/>
                </a:solidFill>
              </a:rPr>
              <a:t>с другими национальными проектами, реализуемыми </a:t>
            </a:r>
            <a:br>
              <a:rPr lang="ru-RU" sz="1800" dirty="0">
                <a:solidFill>
                  <a:srgbClr val="00B0F0"/>
                </a:solidFill>
              </a:rPr>
            </a:br>
            <a:r>
              <a:rPr lang="ru-RU" sz="1800" dirty="0"/>
              <a:t>в Магаданской области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xmlns="" id="{5E8601DD-34B9-484B-B84F-71A99815C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393825"/>
            <a:ext cx="8553450" cy="3941763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ПЕРЕКРЕСТНЫЕ ТОЧКИ:</a:t>
            </a:r>
          </a:p>
          <a:p>
            <a:pPr algn="just">
              <a:buAutoNum type="arabicPeriod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Национальный проект «Цифровая экономика РФ»: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систему образования цифровых технологий, возможность освоить которые должна быть у людей любого возраста; создание единого пространства для непрерывного образования.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Национальный проект «Демография»: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 содействия занятости и создания дополнительных мест в детских садах.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Национальный проект «Наука»: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инфраструктуры научных исследований; создание сети  научных центров, тесно связанных с университетами и решающих задачу привлечения молодежи в науку. Это поможет привлечь в науку молодёжь; кооперации научных разработок с реальным сектором экономики.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710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895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120" y="1737678"/>
            <a:ext cx="7630998" cy="261486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Дополнительная информация для подготовки раздаточного материала</a:t>
            </a:r>
          </a:p>
        </p:txBody>
      </p:sp>
    </p:spTree>
    <p:extLst>
      <p:ext uri="{BB962C8B-B14F-4D97-AF65-F5344CB8AC3E}">
        <p14:creationId xmlns:p14="http://schemas.microsoft.com/office/powerpoint/2010/main" val="2443683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2755</Words>
  <Application>Microsoft Office PowerPoint</Application>
  <PresentationFormat>Экран (4:3)</PresentationFormat>
  <Paragraphs>499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 Unicode MS</vt:lpstr>
      <vt:lpstr>Arial</vt:lpstr>
      <vt:lpstr>Calibri</vt:lpstr>
      <vt:lpstr>Times New Roman</vt:lpstr>
      <vt:lpstr>Verdana</vt:lpstr>
      <vt:lpstr>Wingdings</vt:lpstr>
      <vt:lpstr>Тема Office</vt:lpstr>
      <vt:lpstr>О комплексном подходе к реализации национального проекта «Образование»  в Магаданской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Региональные особенности реализации национального проекта «Образование»  в Магаданской области  </vt:lpstr>
      <vt:lpstr>ВЗАИМОСВЯЗЬ НАЦИОНАЛЬНОГО ПРОЕКТА «ОБРАЗОВАНИЕ»  с другими национальными проектами, реализуемыми  в Магаданской области </vt:lpstr>
      <vt:lpstr>Дополнительная информация для подготовки раздаточного материала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Максимова Ольга Анатольевна</cp:lastModifiedBy>
  <cp:revision>166</cp:revision>
  <dcterms:created xsi:type="dcterms:W3CDTF">2018-11-16T09:12:54Z</dcterms:created>
  <dcterms:modified xsi:type="dcterms:W3CDTF">2019-03-25T07:24:36Z</dcterms:modified>
</cp:coreProperties>
</file>